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9"/>
  </p:notesMasterIdLst>
  <p:sldIdLst>
    <p:sldId id="257" r:id="rId2"/>
    <p:sldId id="258" r:id="rId3"/>
    <p:sldId id="294" r:id="rId4"/>
    <p:sldId id="295" r:id="rId5"/>
    <p:sldId id="310" r:id="rId6"/>
    <p:sldId id="314" r:id="rId7"/>
    <p:sldId id="315" r:id="rId8"/>
    <p:sldId id="341" r:id="rId9"/>
    <p:sldId id="342" r:id="rId10"/>
    <p:sldId id="343" r:id="rId11"/>
    <p:sldId id="317" r:id="rId12"/>
    <p:sldId id="318" r:id="rId13"/>
    <p:sldId id="321" r:id="rId14"/>
    <p:sldId id="319" r:id="rId15"/>
    <p:sldId id="320" r:id="rId16"/>
    <p:sldId id="322" r:id="rId17"/>
    <p:sldId id="323" r:id="rId18"/>
    <p:sldId id="324" r:id="rId19"/>
    <p:sldId id="326" r:id="rId20"/>
    <p:sldId id="327" r:id="rId21"/>
    <p:sldId id="328" r:id="rId22"/>
    <p:sldId id="329" r:id="rId23"/>
    <p:sldId id="340" r:id="rId24"/>
    <p:sldId id="338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30" r:id="rId33"/>
    <p:sldId id="331" r:id="rId34"/>
    <p:sldId id="271" r:id="rId35"/>
    <p:sldId id="272" r:id="rId36"/>
    <p:sldId id="273" r:id="rId37"/>
    <p:sldId id="336" r:id="rId38"/>
  </p:sldIdLst>
  <p:sldSz cx="9361488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54" y="-90"/>
      </p:cViewPr>
      <p:guideLst>
        <p:guide orient="horz" pos="2160"/>
        <p:guide pos="29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2022г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Перинатальная смертность</c:v>
                </c:pt>
                <c:pt idx="1">
                  <c:v>РНС</c:v>
                </c:pt>
                <c:pt idx="2">
                  <c:v>ПНС</c:v>
                </c:pt>
                <c:pt idx="3">
                  <c:v>Пост.НС</c:v>
                </c:pt>
                <c:pt idx="4">
                  <c:v>Младенческая смертность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52</c:v>
                </c:pt>
                <c:pt idx="1">
                  <c:v>21</c:v>
                </c:pt>
                <c:pt idx="2">
                  <c:v>17</c:v>
                </c:pt>
                <c:pt idx="3">
                  <c:v>1</c:v>
                </c:pt>
                <c:pt idx="4">
                  <c:v>39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2023г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Перинатальная смертность</c:v>
                </c:pt>
                <c:pt idx="1">
                  <c:v>РНС</c:v>
                </c:pt>
                <c:pt idx="2">
                  <c:v>ПНС</c:v>
                </c:pt>
                <c:pt idx="3">
                  <c:v>Пост.НС</c:v>
                </c:pt>
                <c:pt idx="4">
                  <c:v>Младенческая смертность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42</c:v>
                </c:pt>
                <c:pt idx="1">
                  <c:v>14</c:v>
                </c:pt>
                <c:pt idx="2">
                  <c:v>10</c:v>
                </c:pt>
                <c:pt idx="3">
                  <c:v>2</c:v>
                </c:pt>
                <c:pt idx="4">
                  <c:v>26</c:v>
                </c:pt>
              </c:numCache>
            </c:numRef>
          </c:val>
        </c:ser>
        <c:axId val="172841216"/>
        <c:axId val="172969984"/>
      </c:barChart>
      <c:catAx>
        <c:axId val="172841216"/>
        <c:scaling>
          <c:orientation val="minMax"/>
        </c:scaling>
        <c:axPos val="b"/>
        <c:majorGridlines/>
        <c:minorGridlines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72969984"/>
        <c:crosses val="autoZero"/>
        <c:auto val="1"/>
        <c:lblAlgn val="ctr"/>
        <c:lblOffset val="100"/>
      </c:catAx>
      <c:valAx>
        <c:axId val="1729699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72841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438784579491148"/>
          <c:y val="0.40461648157172536"/>
          <c:w val="8.9190645483835262E-2"/>
          <c:h val="0.11270653129207178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defRPr>
            </a:pPr>
            <a:r>
              <a:rPr lang="ru-RU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причин </a:t>
            </a:r>
            <a:r>
              <a:rPr lang="ru-RU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потерь за 3 месяца 2023г. в разрезе нозологии</a:t>
            </a:r>
            <a:r>
              <a:rPr lang="ru-RU" sz="1600" b="1" cap="none" spc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-26 случаев</a:t>
            </a:r>
            <a:endParaRPr lang="ru-RU" sz="1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044406723478813"/>
          <c:y val="1.885121926023816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Причины смерти</c:v>
                </c:pt>
              </c:strCache>
            </c:strRef>
          </c:tx>
          <c:explosion val="25"/>
          <c:dPt>
            <c:idx val="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Pt>
            <c:idx val="3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Pt>
            <c:idx val="4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dPt>
          <c:dPt>
            <c:idx val="5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dPt>
          <c:dLbls>
            <c:dLbl>
              <c:idx val="0"/>
              <c:layout>
                <c:manualLayout>
                  <c:x val="5.1171246673074856E-2"/>
                  <c:y val="-3.705804467008964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-30,8%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7.2947329523772725E-2"/>
                  <c:y val="-3.703658595289176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r>
                      <a:rPr lang="ru-RU" dirty="0" smtClean="0"/>
                      <a:t>-38,5%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4081044135192709E-2"/>
                  <c:y val="-1.414187459873650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kk-KZ" dirty="0" smtClean="0"/>
                      <a:t>-15,4%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-2.2642049434120876E-2"/>
                  <c:y val="-2.99885572840455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r>
                      <a:rPr lang="ru-RU" dirty="0" smtClean="0"/>
                      <a:t>-7,7%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8.8909203325234539E-4"/>
                  <c:y val="-3.307803259521148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-3,8%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5.2050569062453887E-2"/>
                  <c:y val="-2.50405900319067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-3,8%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Асфиксия</c:v>
                </c:pt>
                <c:pt idx="1">
                  <c:v>СДР</c:v>
                </c:pt>
                <c:pt idx="2">
                  <c:v>Врожденная пневмония</c:v>
                </c:pt>
                <c:pt idx="3">
                  <c:v>ВЖК</c:v>
                </c:pt>
                <c:pt idx="4">
                  <c:v>ВПР</c:v>
                </c:pt>
                <c:pt idx="5">
                  <c:v>ВУИ,неонатальный сепсис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</c:v>
                </c:pt>
                <c:pt idx="1">
                  <c:v>10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82566888703187624"/>
          <c:y val="0.18670127899754166"/>
          <c:w val="0.1651292368480797"/>
          <c:h val="0.77317207977307179"/>
        </c:manualLayout>
      </c:layout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5898574355223087E-2"/>
          <c:y val="0.18196250224422289"/>
          <c:w val="0.53886885729852418"/>
          <c:h val="0.7499512170099267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РНС  Нозология</c:v>
                </c:pt>
              </c:strCache>
            </c:strRef>
          </c:tx>
          <c:explosion val="25"/>
          <c:dPt>
            <c:idx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dPt>
          <c:dPt>
            <c:idx val="1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Pt>
            <c:idx val="3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dPt>
          <c:dLbls>
            <c:dLbl>
              <c:idx val="0"/>
              <c:layout>
                <c:manualLayout>
                  <c:x val="-5.9290200026696729E-2"/>
                  <c:y val="0.2268483931365259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-57,2%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7.7116707299537133E-3"/>
                  <c:y val="-5.328190002308341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ru-RU" dirty="0" smtClean="0"/>
                      <a:t>-28,6%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6701041414823165E-2"/>
                  <c:y val="-5.03450716868860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-7,1%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1300116689368997E-2"/>
                  <c:y val="-6.068911744338146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-7,1%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Асфиксия </c:v>
                </c:pt>
                <c:pt idx="1">
                  <c:v>СДР</c:v>
                </c:pt>
                <c:pt idx="2">
                  <c:v>Врожденная пневмония</c:v>
                </c:pt>
                <c:pt idx="3">
                  <c:v>Инфекция,неонатальный сепсис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992374231959165"/>
          <c:y val="0.27225627741157765"/>
          <c:w val="0.29114612820876734"/>
          <c:h val="0.54626279206955808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1400" baseline="0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sz="1400" baseline="0" dirty="0" err="1" smtClean="0"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400" baseline="0" dirty="0" smtClean="0">
                <a:latin typeface="Times New Roman" pitchFamily="18" charset="0"/>
                <a:cs typeface="Times New Roman" pitchFamily="18" charset="0"/>
              </a:rPr>
              <a:t> потерь в ПНС за 3 месяцев 2023г. в разрезе нозологии -10 случаев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7.5209948477115485E-2"/>
          <c:y val="3.5072341537223557E-3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Pt>
            <c:idx val="3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Lbls>
            <c:dLbl>
              <c:idx val="0"/>
              <c:layout>
                <c:manualLayout>
                  <c:x val="1.7037240081117008E-2"/>
                  <c:y val="-0.1441058996925508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r>
                      <a:rPr lang="ru-RU" dirty="0" smtClean="0"/>
                      <a:t>-50,0%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8.5988516509640008E-3"/>
                  <c:y val="5.687518692591478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r>
                      <a:rPr lang="ru-RU" dirty="0" smtClean="0"/>
                      <a:t>-30,0%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8.8843621738582089E-3"/>
                  <c:y val="-0.1061211730068900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-10,0%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1443489777898526E-2"/>
                  <c:y val="-3.944450934208429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-10,0%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СДР</c:v>
                </c:pt>
                <c:pt idx="1">
                  <c:v>ВЖК</c:v>
                </c:pt>
                <c:pt idx="2">
                  <c:v>Врожденная пневмония</c:v>
                </c:pt>
                <c:pt idx="3">
                  <c:v>ВПР несовместимый с жизнью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581473827399532"/>
          <c:y val="0.30190382059309817"/>
          <c:w val="0.28421848431736763"/>
          <c:h val="0.59201891586697519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500-999</c:v>
                </c:pt>
              </c:strCache>
            </c:strRef>
          </c:tx>
          <c:explosion val="25"/>
          <c:dPt>
            <c:idx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dPt>
          <c:dLbls>
            <c:dLbl>
              <c:idx val="0"/>
              <c:layout>
                <c:manualLayout>
                  <c:x val="2.0513354630008699E-2"/>
                  <c:y val="-0.1413771485707937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</a:t>
                    </a:r>
                    <a:r>
                      <a:rPr lang="kk-KZ" dirty="0" smtClean="0"/>
                      <a:t>-37,9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9.6229955080929297E-2"/>
                  <c:y val="-0.1597851561466716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r>
                      <a:rPr lang="ru-RU" dirty="0" smtClean="0"/>
                      <a:t>-45,5%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2022г</c:v>
                </c:pt>
                <c:pt idx="1">
                  <c:v>2023г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</c:v>
                </c:pt>
                <c:pt idx="1">
                  <c:v>16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71071-2107-4C59-AEF9-DF57A0D47A3B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FBA84DB-318C-4295-855D-4F98B1D6DEB9}">
      <dgm:prSet phldrT="[Текст]"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5984A5F0-A6E2-48BD-8F1D-D6AE72D7066C}" type="parTrans" cxnId="{0EFB7001-3B33-4F79-8836-CBEC34B32F31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684C346D-1D88-4DEF-819E-B18B3435D297}" type="sibTrans" cxnId="{0EFB7001-3B33-4F79-8836-CBEC34B32F31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099AE1D7-8BA2-4BDE-8A37-5CC3BDDAA45B}">
      <dgm:prSet phldrT="[Текст]"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Городским  Перинатальным  Центром  2021 году  приобретен 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автоматизированн</a:t>
          </a:r>
          <a:r>
            <a:rPr kumimoji="0" lang="kk-KZ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ый 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анализатор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AutoDELFIA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для проведения  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пренатального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 </a:t>
          </a:r>
          <a:r>
            <a:rPr kumimoji="0" lang="kk-KZ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скр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ининга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  беременных  с целью  выявления  группы  риска по  хромосомной  патологии и врожденным  порокам  развития внутриутробного  плода  с  последующим уточнением   генетического  диагноза </a:t>
          </a:r>
          <a:endParaRPr kumimoji="0" lang="ru-RU" sz="1200" kern="1200" dirty="0">
            <a:ln w="10541" cmpd="sng">
              <a:solidFill>
                <a:sysClr val="windowText" lastClr="000000"/>
              </a:solidFill>
              <a:prstDash val="solid"/>
            </a:ln>
            <a:solidFill>
              <a:schemeClr val="tx1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60572D9E-D13C-431B-B4C6-B4BFCE84ED1E}" type="parTrans" cxnId="{C95FF94F-5E0B-4A2E-81DA-922E1DA490D4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2EAFDF1E-F056-41A5-B220-FB120D3C6C7F}" type="sibTrans" cxnId="{C95FF94F-5E0B-4A2E-81DA-922E1DA490D4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F8291EEE-66B0-4242-8D90-2305C3254FE4}">
      <dgm:prSet phldrT="[Текст]"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CCFA2FA5-BF27-4624-856C-A00698BCF2EB}" type="parTrans" cxnId="{D096652F-4ACC-4AE2-8A71-4BCA16B2746A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DECD10A3-3D42-443E-9D00-AD9989C702C4}" type="sibTrans" cxnId="{D096652F-4ACC-4AE2-8A71-4BCA16B2746A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62746711-F37A-4881-B8DA-B1DE18F9A898}">
      <dgm:prSet phldrT="[Текст]"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На стадии согласования с уполномоченным органом (УЗ и МЗ РК) находится метод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эндоваскулярной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баллонной окклюзии аорты –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малоинвазивная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методика, позволяет обеспечить временное прекращение кровотока в матке, что позволяет провести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метропластику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с минимальным объемом кровопотери.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Малоинвазивные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вмешательства в акушерстве особенно актуальны ввиду высокого риска тяжелой кровопотери при оперативном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родоразрешении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у пациенток с аномалией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плацентации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. Минимизация хирургического пособия по объему, но не по качеству позволяет сократить период восстановления и снизить вероятность фатальных осложнений. Наряду с клинической значимостью метода, раннее применение ЭВБОА позволит облегчить принятие обдуманного решения на выполнение правильного метода окончательного гемостаза. </a:t>
          </a:r>
          <a:endParaRPr kumimoji="0" lang="ru-RU" sz="1200" kern="1200" dirty="0">
            <a:ln w="10541" cmpd="sng">
              <a:solidFill>
                <a:sysClr val="windowText" lastClr="000000"/>
              </a:solidFill>
              <a:prstDash val="solid"/>
            </a:ln>
            <a:solidFill>
              <a:schemeClr val="tx1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91EFF9C-9E78-4989-BB25-DE93CDBA99EA}" type="parTrans" cxnId="{A6A73B7E-4DE8-4988-BB4B-21404F71876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57C4BDB8-D339-4AA0-B676-FEC65AFFD7C9}" type="sibTrans" cxnId="{A6A73B7E-4DE8-4988-BB4B-21404F71876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3799020C-574F-437B-86DC-9514C29BEF0D}">
      <dgm:prSet phldrT="[Текст]"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67E95D5B-0789-4022-8819-E7F3FDD8ADC1}" type="parTrans" cxnId="{61718697-72CE-4879-8E1C-F4B50D2F1994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91564641-0815-4825-94C7-DD8E5F1040C8}" type="sibTrans" cxnId="{61718697-72CE-4879-8E1C-F4B50D2F1994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5508CB17-A3E0-43D7-AFCB-E2EDA8E9FBD6}">
      <dgm:prSet phldrT="[Текст]"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С 2020г. - Открыт ресурсный центр по перинатальной службе, в режиме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он-лайн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отслеживаются посредством ДАМУ – ситуационный центр - осложнения беременности на уровне ПМСП, осложнения родов и послеродового периода на уровне стационаров города Шымкент. Данная методика позволяет в режиме реального времени организовать полноценную помощь на местах.</a:t>
          </a:r>
          <a:endParaRPr kumimoji="0" lang="ru-RU" sz="1200" kern="1200" dirty="0">
            <a:ln w="10541" cmpd="sng">
              <a:solidFill>
                <a:sysClr val="windowText" lastClr="000000"/>
              </a:solidFill>
              <a:prstDash val="solid"/>
            </a:ln>
            <a:solidFill>
              <a:schemeClr val="tx1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540D65E3-A51E-430E-B15C-BA380523FDC5}" type="parTrans" cxnId="{05113F4F-6008-48C1-BC85-AF92A4317798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E2902D0F-6195-4B43-8719-28F6335B78AC}" type="sibTrans" cxnId="{05113F4F-6008-48C1-BC85-AF92A4317798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62B6DD42-A3AF-4E09-A81E-BB593F1B97A5}">
      <dgm:prSet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D6E07DD5-B3DE-4F7E-8499-CE86DE18C385}" type="parTrans" cxnId="{83A6F23B-EEB2-4AD4-A7BC-43D32F65D64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8951E36E-530E-43AA-9150-93C8038EF478}" type="sibTrans" cxnId="{83A6F23B-EEB2-4AD4-A7BC-43D32F65D64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0CC803CF-DDCA-4764-8322-F309FA975295}">
      <dgm:prSet custT="1"/>
      <dgm:spPr/>
      <dgm:t>
        <a:bodyPr/>
        <a:lstStyle/>
        <a:p>
          <a:r>
            <a:rPr lang="kk-KZ" sz="1200" b="1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AF697E34-C1DE-40E8-8812-0D502217B679}" type="parTrans" cxnId="{D7F5C0AC-FD51-4C86-A189-566F730E31F8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519F1405-F507-4384-BFD5-7E3CE8FC5230}" type="sibTrans" cxnId="{D7F5C0AC-FD51-4C86-A189-566F730E31F8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5EB1A5A4-6CFE-471D-AB3A-A8AF15C31C46}">
      <dgm:prSet custT="1"/>
      <dgm:spPr/>
      <dgm:t>
        <a:bodyPr/>
        <a:lstStyle/>
        <a:p>
          <a:r>
            <a:rPr kumimoji="0" lang="kk-KZ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ФИШ  диагностика 2021 г</a:t>
          </a:r>
          <a:endParaRPr kumimoji="0" lang="ru-RU" sz="1200" kern="1200" dirty="0">
            <a:ln w="10541" cmpd="sng">
              <a:solidFill>
                <a:sysClr val="windowText" lastClr="000000"/>
              </a:solidFill>
              <a:prstDash val="solid"/>
            </a:ln>
            <a:solidFill>
              <a:schemeClr val="tx1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08829061-4CD0-4F44-AE09-4C226777B720}" type="parTrans" cxnId="{817730AC-BD7F-480F-9273-502DF6841B01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BF76E1C9-663D-498C-9C47-A3A157153F75}" type="sibTrans" cxnId="{817730AC-BD7F-480F-9273-502DF6841B01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27C54016-8E25-47B7-B767-D087EA887DA4}">
      <dgm:prSet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На  основании реализации приказа МЗ РК №796 от 13.12.2021.г «Об утверждении инструкции о внедрении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пилотного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проекта по проведению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неонатального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селективного скрининга на наследственные болезни обмена методом тандемной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масспектрометрии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в РК» городской перинатальный центр участвует в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пилотном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проекте с 01.02.2022 -31.07.2022 г. в целях совершенствования  диагностики наследственных заболевании у детей </a:t>
          </a:r>
          <a:endParaRPr kumimoji="0" lang="ru-RU" sz="1200" kern="1200" dirty="0">
            <a:ln w="10541" cmpd="sng">
              <a:solidFill>
                <a:sysClr val="windowText" lastClr="000000"/>
              </a:solidFill>
              <a:prstDash val="solid"/>
            </a:ln>
            <a:solidFill>
              <a:schemeClr val="tx1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B813B57-8855-4EAB-8DC8-76CEEEB40473}" type="parTrans" cxnId="{1BFFA6E6-327A-400B-8B20-F45E05DDD4A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992E97F2-4D04-4F26-9681-2B52595EE3C7}" type="sibTrans" cxnId="{1BFFA6E6-327A-400B-8B20-F45E05DDD4A2}">
      <dgm:prSet/>
      <dgm:spPr/>
      <dgm:t>
        <a:bodyPr/>
        <a:lstStyle/>
        <a:p>
          <a:endParaRPr lang="ru-RU" sz="1200" b="1">
            <a:latin typeface="Times New Roman" pitchFamily="18" charset="0"/>
            <a:cs typeface="Times New Roman" pitchFamily="18" charset="0"/>
          </a:endParaRPr>
        </a:p>
      </dgm:t>
    </dgm:pt>
    <dgm:pt modelId="{225B70B0-BC1E-4BBC-BCDF-4DCC7E558E77}">
      <dgm:prSet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Комплект  лабораторных  оборудовании для  проведения    </a:t>
          </a:r>
          <a:r>
            <a:rPr kumimoji="0" lang="en-US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FISH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исследовании  в 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перинатологии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.  Для  раннего  выявление  и  диагностики  хромосомной  патологии внутриутробного  плода,  для  предупреждения  рождения  детей  с  тяжелыми  летальными, не поддающимися  лечению  и  коррекции  генетическими  нарушениями.</a:t>
          </a:r>
        </a:p>
      </dgm:t>
    </dgm:pt>
    <dgm:pt modelId="{B3493795-423F-4C4E-B21D-7B70D652C533}" type="parTrans" cxnId="{599488F3-90D6-479A-A3F5-B7C1FFDF962F}">
      <dgm:prSet/>
      <dgm:spPr/>
      <dgm:t>
        <a:bodyPr/>
        <a:lstStyle/>
        <a:p>
          <a:endParaRPr lang="ru-RU"/>
        </a:p>
      </dgm:t>
    </dgm:pt>
    <dgm:pt modelId="{0131686A-C146-4D4F-86E3-FD7AFB5C3EC2}" type="sibTrans" cxnId="{599488F3-90D6-479A-A3F5-B7C1FFDF962F}">
      <dgm:prSet/>
      <dgm:spPr/>
      <dgm:t>
        <a:bodyPr/>
        <a:lstStyle/>
        <a:p>
          <a:endParaRPr lang="ru-RU"/>
        </a:p>
      </dgm:t>
    </dgm:pt>
    <dgm:pt modelId="{07DC7A6F-9587-40B7-B50A-64E9FC0F635B}">
      <dgm:prSet custT="1"/>
      <dgm:spPr/>
      <dgm:t>
        <a:bodyPr/>
        <a:lstStyle/>
        <a:p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Проведение  </a:t>
          </a:r>
          <a:r>
            <a:rPr kumimoji="0" lang="en-US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FISH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 – исследовании  несет огромный  вклад: снижение перинатальной и  младенческой смертностей от хромосомных  аномалий, а  также снижение число больных с тяжелыми </a:t>
          </a:r>
          <a:r>
            <a:rPr kumimoji="0" lang="ru-RU" sz="1200" kern="1200" dirty="0" err="1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инвалидизирующими</a:t>
          </a:r>
          <a:r>
            <a:rPr kumimoji="0" lang="ru-RU" sz="1200" kern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rPr>
            <a:t>  заболеваниям от генетических заболеваний.</a:t>
          </a:r>
        </a:p>
      </dgm:t>
    </dgm:pt>
    <dgm:pt modelId="{3F1F9FE0-C6DA-40B2-B034-ACFE0599BED7}" type="parTrans" cxnId="{3D2AE9E6-B715-434C-8579-959370058E12}">
      <dgm:prSet/>
      <dgm:spPr/>
      <dgm:t>
        <a:bodyPr/>
        <a:lstStyle/>
        <a:p>
          <a:endParaRPr lang="ru-RU"/>
        </a:p>
      </dgm:t>
    </dgm:pt>
    <dgm:pt modelId="{D3B9DCA0-D0C8-4C02-A927-BFAFFD2F19D2}" type="sibTrans" cxnId="{3D2AE9E6-B715-434C-8579-959370058E12}">
      <dgm:prSet/>
      <dgm:spPr/>
      <dgm:t>
        <a:bodyPr/>
        <a:lstStyle/>
        <a:p>
          <a:endParaRPr lang="ru-RU"/>
        </a:p>
      </dgm:t>
    </dgm:pt>
    <dgm:pt modelId="{0F8BCAC9-5BBC-429D-94E2-F566AC6B58F8}" type="pres">
      <dgm:prSet presAssocID="{1BC71071-2107-4C59-AEF9-DF57A0D47A3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8B0C97-33E0-4463-84C8-AFCB48F039BF}" type="pres">
      <dgm:prSet presAssocID="{5FBA84DB-318C-4295-855D-4F98B1D6DEB9}" presName="composite" presStyleCnt="0"/>
      <dgm:spPr/>
      <dgm:t>
        <a:bodyPr/>
        <a:lstStyle/>
        <a:p>
          <a:endParaRPr lang="ru-RU"/>
        </a:p>
      </dgm:t>
    </dgm:pt>
    <dgm:pt modelId="{4BD74B0A-BC84-41A1-B438-45AD9BEA1C88}" type="pres">
      <dgm:prSet presAssocID="{5FBA84DB-318C-4295-855D-4F98B1D6DEB9}" presName="parentText" presStyleLbl="alignNode1" presStyleIdx="0" presStyleCnt="5" custLinFactNeighborX="-8624" custLinFactNeighborY="-117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EE71E-86CB-44E0-ABD7-6B3D7BA06F26}" type="pres">
      <dgm:prSet presAssocID="{5FBA84DB-318C-4295-855D-4F98B1D6DEB9}" presName="descendantText" presStyleLbl="alignAcc1" presStyleIdx="0" presStyleCnt="5" custScaleX="97438" custScaleY="160813" custLinFactNeighborX="-166" custLinFactNeighborY="-1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45896-34CA-4B52-86A8-AF66D0E5FEFE}" type="pres">
      <dgm:prSet presAssocID="{684C346D-1D88-4DEF-819E-B18B3435D297}" presName="sp" presStyleCnt="0"/>
      <dgm:spPr/>
      <dgm:t>
        <a:bodyPr/>
        <a:lstStyle/>
        <a:p>
          <a:endParaRPr lang="ru-RU"/>
        </a:p>
      </dgm:t>
    </dgm:pt>
    <dgm:pt modelId="{B7E855D5-9541-4E5D-A0A3-B1A6EC4340E2}" type="pres">
      <dgm:prSet presAssocID="{62B6DD42-A3AF-4E09-A81E-BB593F1B97A5}" presName="composite" presStyleCnt="0"/>
      <dgm:spPr/>
      <dgm:t>
        <a:bodyPr/>
        <a:lstStyle/>
        <a:p>
          <a:endParaRPr lang="ru-RU"/>
        </a:p>
      </dgm:t>
    </dgm:pt>
    <dgm:pt modelId="{4F361C48-92F9-4074-8F93-52DAE5C442AC}" type="pres">
      <dgm:prSet presAssocID="{62B6DD42-A3AF-4E09-A81E-BB593F1B97A5}" presName="parentText" presStyleLbl="alignNode1" presStyleIdx="1" presStyleCnt="5" custLinFactNeighborX="-8624" custLinFactNeighborY="-107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D9261-DBEA-419E-9A21-550FA006C4FE}" type="pres">
      <dgm:prSet presAssocID="{62B6DD42-A3AF-4E09-A81E-BB593F1B97A5}" presName="descendantText" presStyleLbl="alignAcc1" presStyleIdx="1" presStyleCnt="5" custScaleX="97482" custScaleY="247647" custLinFactNeighborX="-144" custLinFactNeighborY="-14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36643-6BD0-4E1C-9BCA-39B97EC3B5D0}" type="pres">
      <dgm:prSet presAssocID="{8951E36E-530E-43AA-9150-93C8038EF478}" presName="sp" presStyleCnt="0"/>
      <dgm:spPr/>
      <dgm:t>
        <a:bodyPr/>
        <a:lstStyle/>
        <a:p>
          <a:endParaRPr lang="ru-RU"/>
        </a:p>
      </dgm:t>
    </dgm:pt>
    <dgm:pt modelId="{142865AE-F64D-4751-84DF-8F520BCDA0A6}" type="pres">
      <dgm:prSet presAssocID="{0CC803CF-DDCA-4764-8322-F309FA975295}" presName="composite" presStyleCnt="0"/>
      <dgm:spPr/>
      <dgm:t>
        <a:bodyPr/>
        <a:lstStyle/>
        <a:p>
          <a:endParaRPr lang="ru-RU"/>
        </a:p>
      </dgm:t>
    </dgm:pt>
    <dgm:pt modelId="{0BC04AC0-111A-414D-B454-6F9F05C768A1}" type="pres">
      <dgm:prSet presAssocID="{0CC803CF-DDCA-4764-8322-F309FA975295}" presName="parentText" presStyleLbl="alignNode1" presStyleIdx="2" presStyleCnt="5" custLinFactNeighborX="-8624" custLinFactNeighborY="131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2286DE-7ECF-4B62-B9A9-736FA547E877}" type="pres">
      <dgm:prSet presAssocID="{0CC803CF-DDCA-4764-8322-F309FA975295}" presName="descendantText" presStyleLbl="alignAcc1" presStyleIdx="2" presStyleCnt="5" custScaleX="97191" custScaleY="147610" custLinFactNeighborX="-457" custLinFactNeighborY="127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DFAEB-734C-4AD8-BD36-6B1E8EE6715A}" type="pres">
      <dgm:prSet presAssocID="{519F1405-F507-4384-BFD5-7E3CE8FC5230}" presName="sp" presStyleCnt="0"/>
      <dgm:spPr/>
      <dgm:t>
        <a:bodyPr/>
        <a:lstStyle/>
        <a:p>
          <a:endParaRPr lang="ru-RU"/>
        </a:p>
      </dgm:t>
    </dgm:pt>
    <dgm:pt modelId="{C67B94B2-1FE9-4AAC-8C05-7B361750C5BB}" type="pres">
      <dgm:prSet presAssocID="{F8291EEE-66B0-4242-8D90-2305C3254FE4}" presName="composite" presStyleCnt="0"/>
      <dgm:spPr/>
      <dgm:t>
        <a:bodyPr/>
        <a:lstStyle/>
        <a:p>
          <a:endParaRPr lang="ru-RU"/>
        </a:p>
      </dgm:t>
    </dgm:pt>
    <dgm:pt modelId="{4B9F3130-2ED9-446A-BE32-09938BFC1FCB}" type="pres">
      <dgm:prSet presAssocID="{F8291EEE-66B0-4242-8D90-2305C3254FE4}" presName="parentText" presStyleLbl="alignNode1" presStyleIdx="3" presStyleCnt="5" custLinFactNeighborX="-8624" custLinFactNeighborY="-7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1868AA-BE97-48AD-8127-2B81AFE80821}" type="pres">
      <dgm:prSet presAssocID="{F8291EEE-66B0-4242-8D90-2305C3254FE4}" presName="descendantText" presStyleLbl="alignAcc1" presStyleIdx="3" presStyleCnt="5" custScaleX="97510" custScaleY="276804" custLinFactNeighborX="-297" custLinFactNeighborY="9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31A34-8822-4E75-803B-9A0CEFEDE178}" type="pres">
      <dgm:prSet presAssocID="{DECD10A3-3D42-443E-9D00-AD9989C702C4}" presName="sp" presStyleCnt="0"/>
      <dgm:spPr/>
      <dgm:t>
        <a:bodyPr/>
        <a:lstStyle/>
        <a:p>
          <a:endParaRPr lang="ru-RU"/>
        </a:p>
      </dgm:t>
    </dgm:pt>
    <dgm:pt modelId="{7F273BF5-BF0B-4B19-B442-F76210B8FDEE}" type="pres">
      <dgm:prSet presAssocID="{3799020C-574F-437B-86DC-9514C29BEF0D}" presName="composite" presStyleCnt="0"/>
      <dgm:spPr/>
      <dgm:t>
        <a:bodyPr/>
        <a:lstStyle/>
        <a:p>
          <a:endParaRPr lang="ru-RU"/>
        </a:p>
      </dgm:t>
    </dgm:pt>
    <dgm:pt modelId="{17F9FC03-A6C1-4E50-A9C9-3192DFA7530A}" type="pres">
      <dgm:prSet presAssocID="{3799020C-574F-437B-86DC-9514C29BEF0D}" presName="parentText" presStyleLbl="alignNode1" presStyleIdx="4" presStyleCnt="5" custLinFactY="478" custLinFactNeighborX="-18185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A9402-6235-4594-9AC7-302D555B1E1A}" type="pres">
      <dgm:prSet presAssocID="{3799020C-574F-437B-86DC-9514C29BEF0D}" presName="descendantText" presStyleLbl="alignAcc1" presStyleIdx="4" presStyleCnt="5" custScaleX="97180" custScaleY="119176" custLinFactNeighborX="-462" custLinFactNeighborY="590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FB7001-3B33-4F79-8836-CBEC34B32F31}" srcId="{1BC71071-2107-4C59-AEF9-DF57A0D47A3B}" destId="{5FBA84DB-318C-4295-855D-4F98B1D6DEB9}" srcOrd="0" destOrd="0" parTransId="{5984A5F0-A6E2-48BD-8F1D-D6AE72D7066C}" sibTransId="{684C346D-1D88-4DEF-819E-B18B3435D297}"/>
    <dgm:cxn modelId="{CDBEFF64-41FD-4C4A-AD20-2A029750BFE3}" type="presOf" srcId="{0CC803CF-DDCA-4764-8322-F309FA975295}" destId="{0BC04AC0-111A-414D-B454-6F9F05C768A1}" srcOrd="0" destOrd="0" presId="urn:microsoft.com/office/officeart/2005/8/layout/chevron2"/>
    <dgm:cxn modelId="{C331DA5E-7B22-4868-AF13-134AE1BE078F}" type="presOf" srcId="{27C54016-8E25-47B7-B767-D087EA887DA4}" destId="{E42286DE-7ECF-4B62-B9A9-736FA547E877}" srcOrd="0" destOrd="0" presId="urn:microsoft.com/office/officeart/2005/8/layout/chevron2"/>
    <dgm:cxn modelId="{5523093A-78EC-4A47-971A-64587657B4F4}" type="presOf" srcId="{62B6DD42-A3AF-4E09-A81E-BB593F1B97A5}" destId="{4F361C48-92F9-4074-8F93-52DAE5C442AC}" srcOrd="0" destOrd="0" presId="urn:microsoft.com/office/officeart/2005/8/layout/chevron2"/>
    <dgm:cxn modelId="{5209CD5D-9F8B-419C-A61B-969707BEE31F}" type="presOf" srcId="{5FBA84DB-318C-4295-855D-4F98B1D6DEB9}" destId="{4BD74B0A-BC84-41A1-B438-45AD9BEA1C88}" srcOrd="0" destOrd="0" presId="urn:microsoft.com/office/officeart/2005/8/layout/chevron2"/>
    <dgm:cxn modelId="{0B6BE1AA-1145-4757-85B0-462273FAAB75}" type="presOf" srcId="{62746711-F37A-4881-B8DA-B1DE18F9A898}" destId="{1D1868AA-BE97-48AD-8127-2B81AFE80821}" srcOrd="0" destOrd="0" presId="urn:microsoft.com/office/officeart/2005/8/layout/chevron2"/>
    <dgm:cxn modelId="{6ECA8911-9E6E-4BEA-B9EC-D8A8951410DE}" type="presOf" srcId="{225B70B0-BC1E-4BBC-BCDF-4DCC7E558E77}" destId="{474D9261-DBEA-419E-9A21-550FA006C4FE}" srcOrd="0" destOrd="1" presId="urn:microsoft.com/office/officeart/2005/8/layout/chevron2"/>
    <dgm:cxn modelId="{7C5364AE-0DD2-444E-A571-29B55CC93C85}" type="presOf" srcId="{5508CB17-A3E0-43D7-AFCB-E2EDA8E9FBD6}" destId="{77FA9402-6235-4594-9AC7-302D555B1E1A}" srcOrd="0" destOrd="0" presId="urn:microsoft.com/office/officeart/2005/8/layout/chevron2"/>
    <dgm:cxn modelId="{83A6F23B-EEB2-4AD4-A7BC-43D32F65D642}" srcId="{1BC71071-2107-4C59-AEF9-DF57A0D47A3B}" destId="{62B6DD42-A3AF-4E09-A81E-BB593F1B97A5}" srcOrd="1" destOrd="0" parTransId="{D6E07DD5-B3DE-4F7E-8499-CE86DE18C385}" sibTransId="{8951E36E-530E-43AA-9150-93C8038EF478}"/>
    <dgm:cxn modelId="{817730AC-BD7F-480F-9273-502DF6841B01}" srcId="{62B6DD42-A3AF-4E09-A81E-BB593F1B97A5}" destId="{5EB1A5A4-6CFE-471D-AB3A-A8AF15C31C46}" srcOrd="0" destOrd="0" parTransId="{08829061-4CD0-4F44-AE09-4C226777B720}" sibTransId="{BF76E1C9-663D-498C-9C47-A3A157153F75}"/>
    <dgm:cxn modelId="{D7F5C0AC-FD51-4C86-A189-566F730E31F8}" srcId="{1BC71071-2107-4C59-AEF9-DF57A0D47A3B}" destId="{0CC803CF-DDCA-4764-8322-F309FA975295}" srcOrd="2" destOrd="0" parTransId="{AF697E34-C1DE-40E8-8812-0D502217B679}" sibTransId="{519F1405-F507-4384-BFD5-7E3CE8FC5230}"/>
    <dgm:cxn modelId="{A6A73B7E-4DE8-4988-BB4B-21404F718762}" srcId="{F8291EEE-66B0-4242-8D90-2305C3254FE4}" destId="{62746711-F37A-4881-B8DA-B1DE18F9A898}" srcOrd="0" destOrd="0" parTransId="{E91EFF9C-9E78-4989-BB25-DE93CDBA99EA}" sibTransId="{57C4BDB8-D339-4AA0-B676-FEC65AFFD7C9}"/>
    <dgm:cxn modelId="{B34568A6-17D7-40FC-B184-C7E2408B71DF}" type="presOf" srcId="{1BC71071-2107-4C59-AEF9-DF57A0D47A3B}" destId="{0F8BCAC9-5BBC-429D-94E2-F566AC6B58F8}" srcOrd="0" destOrd="0" presId="urn:microsoft.com/office/officeart/2005/8/layout/chevron2"/>
    <dgm:cxn modelId="{1BFFA6E6-327A-400B-8B20-F45E05DDD4A2}" srcId="{0CC803CF-DDCA-4764-8322-F309FA975295}" destId="{27C54016-8E25-47B7-B767-D087EA887DA4}" srcOrd="0" destOrd="0" parTransId="{3B813B57-8855-4EAB-8DC8-76CEEEB40473}" sibTransId="{992E97F2-4D04-4F26-9681-2B52595EE3C7}"/>
    <dgm:cxn modelId="{886FF00A-4ADC-4297-AE43-9691FAD79069}" type="presOf" srcId="{3799020C-574F-437B-86DC-9514C29BEF0D}" destId="{17F9FC03-A6C1-4E50-A9C9-3192DFA7530A}" srcOrd="0" destOrd="0" presId="urn:microsoft.com/office/officeart/2005/8/layout/chevron2"/>
    <dgm:cxn modelId="{3D2AE9E6-B715-434C-8579-959370058E12}" srcId="{5EB1A5A4-6CFE-471D-AB3A-A8AF15C31C46}" destId="{07DC7A6F-9587-40B7-B50A-64E9FC0F635B}" srcOrd="1" destOrd="0" parTransId="{3F1F9FE0-C6DA-40B2-B034-ACFE0599BED7}" sibTransId="{D3B9DCA0-D0C8-4C02-A927-BFAFFD2F19D2}"/>
    <dgm:cxn modelId="{AB2B6D3D-4E3E-4B7A-9EB3-BDB666358B79}" type="presOf" srcId="{07DC7A6F-9587-40B7-B50A-64E9FC0F635B}" destId="{474D9261-DBEA-419E-9A21-550FA006C4FE}" srcOrd="0" destOrd="2" presId="urn:microsoft.com/office/officeart/2005/8/layout/chevron2"/>
    <dgm:cxn modelId="{51C873FF-2961-4285-ACD5-0E08F5D995F3}" type="presOf" srcId="{5EB1A5A4-6CFE-471D-AB3A-A8AF15C31C46}" destId="{474D9261-DBEA-419E-9A21-550FA006C4FE}" srcOrd="0" destOrd="0" presId="urn:microsoft.com/office/officeart/2005/8/layout/chevron2"/>
    <dgm:cxn modelId="{05113F4F-6008-48C1-BC85-AF92A4317798}" srcId="{3799020C-574F-437B-86DC-9514C29BEF0D}" destId="{5508CB17-A3E0-43D7-AFCB-E2EDA8E9FBD6}" srcOrd="0" destOrd="0" parTransId="{540D65E3-A51E-430E-B15C-BA380523FDC5}" sibTransId="{E2902D0F-6195-4B43-8719-28F6335B78AC}"/>
    <dgm:cxn modelId="{D7E0B5B2-0510-4017-A42C-7D42EA481970}" type="presOf" srcId="{F8291EEE-66B0-4242-8D90-2305C3254FE4}" destId="{4B9F3130-2ED9-446A-BE32-09938BFC1FCB}" srcOrd="0" destOrd="0" presId="urn:microsoft.com/office/officeart/2005/8/layout/chevron2"/>
    <dgm:cxn modelId="{3DFCBE52-F9AF-42F1-BE85-CC0671FCE8AA}" type="presOf" srcId="{099AE1D7-8BA2-4BDE-8A37-5CC3BDDAA45B}" destId="{FB3EE71E-86CB-44E0-ABD7-6B3D7BA06F26}" srcOrd="0" destOrd="0" presId="urn:microsoft.com/office/officeart/2005/8/layout/chevron2"/>
    <dgm:cxn modelId="{C95FF94F-5E0B-4A2E-81DA-922E1DA490D4}" srcId="{5FBA84DB-318C-4295-855D-4F98B1D6DEB9}" destId="{099AE1D7-8BA2-4BDE-8A37-5CC3BDDAA45B}" srcOrd="0" destOrd="0" parTransId="{60572D9E-D13C-431B-B4C6-B4BFCE84ED1E}" sibTransId="{2EAFDF1E-F056-41A5-B220-FB120D3C6C7F}"/>
    <dgm:cxn modelId="{599488F3-90D6-479A-A3F5-B7C1FFDF962F}" srcId="{5EB1A5A4-6CFE-471D-AB3A-A8AF15C31C46}" destId="{225B70B0-BC1E-4BBC-BCDF-4DCC7E558E77}" srcOrd="0" destOrd="0" parTransId="{B3493795-423F-4C4E-B21D-7B70D652C533}" sibTransId="{0131686A-C146-4D4F-86E3-FD7AFB5C3EC2}"/>
    <dgm:cxn modelId="{D096652F-4ACC-4AE2-8A71-4BCA16B2746A}" srcId="{1BC71071-2107-4C59-AEF9-DF57A0D47A3B}" destId="{F8291EEE-66B0-4242-8D90-2305C3254FE4}" srcOrd="3" destOrd="0" parTransId="{CCFA2FA5-BF27-4624-856C-A00698BCF2EB}" sibTransId="{DECD10A3-3D42-443E-9D00-AD9989C702C4}"/>
    <dgm:cxn modelId="{61718697-72CE-4879-8E1C-F4B50D2F1994}" srcId="{1BC71071-2107-4C59-AEF9-DF57A0D47A3B}" destId="{3799020C-574F-437B-86DC-9514C29BEF0D}" srcOrd="4" destOrd="0" parTransId="{67E95D5B-0789-4022-8819-E7F3FDD8ADC1}" sibTransId="{91564641-0815-4825-94C7-DD8E5F1040C8}"/>
    <dgm:cxn modelId="{11BFD30D-6A80-4C6B-BA8F-623B061C26D6}" type="presParOf" srcId="{0F8BCAC9-5BBC-429D-94E2-F566AC6B58F8}" destId="{388B0C97-33E0-4463-84C8-AFCB48F039BF}" srcOrd="0" destOrd="0" presId="urn:microsoft.com/office/officeart/2005/8/layout/chevron2"/>
    <dgm:cxn modelId="{B04DDCEB-1892-4A6C-958C-1C35D92A6521}" type="presParOf" srcId="{388B0C97-33E0-4463-84C8-AFCB48F039BF}" destId="{4BD74B0A-BC84-41A1-B438-45AD9BEA1C88}" srcOrd="0" destOrd="0" presId="urn:microsoft.com/office/officeart/2005/8/layout/chevron2"/>
    <dgm:cxn modelId="{385B2807-9EF0-4FF3-BD60-6891678E4110}" type="presParOf" srcId="{388B0C97-33E0-4463-84C8-AFCB48F039BF}" destId="{FB3EE71E-86CB-44E0-ABD7-6B3D7BA06F26}" srcOrd="1" destOrd="0" presId="urn:microsoft.com/office/officeart/2005/8/layout/chevron2"/>
    <dgm:cxn modelId="{F8D06A2B-F0A0-4265-B3D3-F2A3CB337A17}" type="presParOf" srcId="{0F8BCAC9-5BBC-429D-94E2-F566AC6B58F8}" destId="{19845896-34CA-4B52-86A8-AF66D0E5FEFE}" srcOrd="1" destOrd="0" presId="urn:microsoft.com/office/officeart/2005/8/layout/chevron2"/>
    <dgm:cxn modelId="{3178CB04-1053-4CB1-8838-6D29C4755B7C}" type="presParOf" srcId="{0F8BCAC9-5BBC-429D-94E2-F566AC6B58F8}" destId="{B7E855D5-9541-4E5D-A0A3-B1A6EC4340E2}" srcOrd="2" destOrd="0" presId="urn:microsoft.com/office/officeart/2005/8/layout/chevron2"/>
    <dgm:cxn modelId="{35F2FAB0-5389-4823-99B0-21549855DD2F}" type="presParOf" srcId="{B7E855D5-9541-4E5D-A0A3-B1A6EC4340E2}" destId="{4F361C48-92F9-4074-8F93-52DAE5C442AC}" srcOrd="0" destOrd="0" presId="urn:microsoft.com/office/officeart/2005/8/layout/chevron2"/>
    <dgm:cxn modelId="{6302B50A-ED3C-469F-899B-A5E50FD20A4B}" type="presParOf" srcId="{B7E855D5-9541-4E5D-A0A3-B1A6EC4340E2}" destId="{474D9261-DBEA-419E-9A21-550FA006C4FE}" srcOrd="1" destOrd="0" presId="urn:microsoft.com/office/officeart/2005/8/layout/chevron2"/>
    <dgm:cxn modelId="{2E748EA1-E04B-4DF6-9396-64CF4F5E8A80}" type="presParOf" srcId="{0F8BCAC9-5BBC-429D-94E2-F566AC6B58F8}" destId="{FB836643-6BD0-4E1C-9BCA-39B97EC3B5D0}" srcOrd="3" destOrd="0" presId="urn:microsoft.com/office/officeart/2005/8/layout/chevron2"/>
    <dgm:cxn modelId="{E5FEFFB2-1B35-420C-A807-157561A6977E}" type="presParOf" srcId="{0F8BCAC9-5BBC-429D-94E2-F566AC6B58F8}" destId="{142865AE-F64D-4751-84DF-8F520BCDA0A6}" srcOrd="4" destOrd="0" presId="urn:microsoft.com/office/officeart/2005/8/layout/chevron2"/>
    <dgm:cxn modelId="{606D76F0-D9BD-42D7-B32C-6BF9ABECDDDD}" type="presParOf" srcId="{142865AE-F64D-4751-84DF-8F520BCDA0A6}" destId="{0BC04AC0-111A-414D-B454-6F9F05C768A1}" srcOrd="0" destOrd="0" presId="urn:microsoft.com/office/officeart/2005/8/layout/chevron2"/>
    <dgm:cxn modelId="{26AC03D9-B3D5-48DA-BBCF-DB84C6961D87}" type="presParOf" srcId="{142865AE-F64D-4751-84DF-8F520BCDA0A6}" destId="{E42286DE-7ECF-4B62-B9A9-736FA547E877}" srcOrd="1" destOrd="0" presId="urn:microsoft.com/office/officeart/2005/8/layout/chevron2"/>
    <dgm:cxn modelId="{7507B08C-EB5C-4254-A7C7-50ED9ED99AF6}" type="presParOf" srcId="{0F8BCAC9-5BBC-429D-94E2-F566AC6B58F8}" destId="{B72DFAEB-734C-4AD8-BD36-6B1E8EE6715A}" srcOrd="5" destOrd="0" presId="urn:microsoft.com/office/officeart/2005/8/layout/chevron2"/>
    <dgm:cxn modelId="{AC6C61E6-ABA5-4525-A57F-BCE2B76BE561}" type="presParOf" srcId="{0F8BCAC9-5BBC-429D-94E2-F566AC6B58F8}" destId="{C67B94B2-1FE9-4AAC-8C05-7B361750C5BB}" srcOrd="6" destOrd="0" presId="urn:microsoft.com/office/officeart/2005/8/layout/chevron2"/>
    <dgm:cxn modelId="{B37288E5-F273-4A38-B4D1-00DCFF6B1292}" type="presParOf" srcId="{C67B94B2-1FE9-4AAC-8C05-7B361750C5BB}" destId="{4B9F3130-2ED9-446A-BE32-09938BFC1FCB}" srcOrd="0" destOrd="0" presId="urn:microsoft.com/office/officeart/2005/8/layout/chevron2"/>
    <dgm:cxn modelId="{F0D80996-8635-4AE4-B41F-3D6B2826B8F1}" type="presParOf" srcId="{C67B94B2-1FE9-4AAC-8C05-7B361750C5BB}" destId="{1D1868AA-BE97-48AD-8127-2B81AFE80821}" srcOrd="1" destOrd="0" presId="urn:microsoft.com/office/officeart/2005/8/layout/chevron2"/>
    <dgm:cxn modelId="{233FD54F-FDA7-4D74-89A2-6F37B84A0809}" type="presParOf" srcId="{0F8BCAC9-5BBC-429D-94E2-F566AC6B58F8}" destId="{09231A34-8822-4E75-803B-9A0CEFEDE178}" srcOrd="7" destOrd="0" presId="urn:microsoft.com/office/officeart/2005/8/layout/chevron2"/>
    <dgm:cxn modelId="{08D6369B-2E86-4B70-B5A7-9A532B49FF93}" type="presParOf" srcId="{0F8BCAC9-5BBC-429D-94E2-F566AC6B58F8}" destId="{7F273BF5-BF0B-4B19-B442-F76210B8FDEE}" srcOrd="8" destOrd="0" presId="urn:microsoft.com/office/officeart/2005/8/layout/chevron2"/>
    <dgm:cxn modelId="{C206E3E8-30F8-411D-9F68-3AAB6F03EB15}" type="presParOf" srcId="{7F273BF5-BF0B-4B19-B442-F76210B8FDEE}" destId="{17F9FC03-A6C1-4E50-A9C9-3192DFA7530A}" srcOrd="0" destOrd="0" presId="urn:microsoft.com/office/officeart/2005/8/layout/chevron2"/>
    <dgm:cxn modelId="{387914AE-195D-42E4-AC3D-8E71156E0241}" type="presParOf" srcId="{7F273BF5-BF0B-4B19-B442-F76210B8FDEE}" destId="{77FA9402-6235-4594-9AC7-302D555B1E1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24357-BBBD-41B2-9C79-022C202898D1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89025" y="685800"/>
            <a:ext cx="4679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6E223-149E-420C-807F-AC2D2A6BFE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Учитывая  внедрения эффективных перинатальных  технологии  имеется тенденция в улучшении оказания помощи при акушерских кровотечениях</a:t>
            </a:r>
            <a:r>
              <a:rPr lang="ru-RU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3 месяца 2022 года -66 случаев ПРК   в динамике за 3 месяца текущего года - 44 случаев что указывает на снижение  3,4%, за 3 месяца  2022 года, кровотечение более 1000мл составляла- 38 случаев, и в текущем году за 3 месяца  составляет всего-16 случаев. В связи с чем   количество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органоуносящих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операции за 3 месяца  2022 года- 10 случаев, в  текущем году за  3 месяца таких операции -2.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родаразрешении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путем операции кесарево сечения    в динамике снизилось  до 9,4 %, также параллельно идет  увеличение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метропаластики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 указывает на своевременное применение акушерских  протоколов и диагностики лечения  МЗ РК 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Структура послеродовых кровотечений: в 2022г  20-орган сохраняющие операции  (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Б-Линч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и 2023г 3 – орган сохраняющая операция (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Б-Линч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6E223-149E-420C-807F-AC2D2A6BFE1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6E223-149E-420C-807F-AC2D2A6BFE1E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89025" y="685800"/>
            <a:ext cx="46799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D4B64-1777-4A0F-A1C7-C4FAE8C280F6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121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40372" y="3124202"/>
            <a:ext cx="6319004" cy="189436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40372" y="5003323"/>
            <a:ext cx="6319004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976487" y="1169566"/>
            <a:ext cx="2286000" cy="39006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289098" y="4177102"/>
            <a:ext cx="3657600" cy="393182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90062" y="0"/>
            <a:ext cx="624099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82910" y="0"/>
            <a:ext cx="107153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014161" y="0"/>
            <a:ext cx="18619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68466" y="0"/>
            <a:ext cx="23575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887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36149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7442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67708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92174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33062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48199" y="0"/>
            <a:ext cx="78012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24099" y="3429000"/>
            <a:ext cx="1326211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40781" y="4866752"/>
            <a:ext cx="656680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117031" y="5500632"/>
            <a:ext cx="140422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703792" y="5788152"/>
            <a:ext cx="280845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50310" y="4495801"/>
            <a:ext cx="3744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57072" y="4928703"/>
            <a:ext cx="624099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7080" y="274640"/>
            <a:ext cx="1716273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8074" y="274640"/>
            <a:ext cx="616298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68074" y="1600200"/>
            <a:ext cx="7645215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0372" y="2895603"/>
            <a:ext cx="6319004" cy="2053591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0372" y="5010151"/>
            <a:ext cx="6319004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975089" y="1165901"/>
            <a:ext cx="2286000" cy="39006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289289" y="4174241"/>
            <a:ext cx="3657600" cy="39318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90062" y="0"/>
            <a:ext cx="624099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82910" y="0"/>
            <a:ext cx="107153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014161" y="0"/>
            <a:ext cx="18619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68466" y="0"/>
            <a:ext cx="23575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887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36149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7442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67708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92174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48199" y="0"/>
            <a:ext cx="78012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24099" y="3429000"/>
            <a:ext cx="1326211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56212" y="4866752"/>
            <a:ext cx="656680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117031" y="5500632"/>
            <a:ext cx="140422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703792" y="5791200"/>
            <a:ext cx="280845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923732" y="4479888"/>
            <a:ext cx="3744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31433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72502" y="4928703"/>
            <a:ext cx="624099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68076" y="1600200"/>
            <a:ext cx="3744595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371815" y="1600200"/>
            <a:ext cx="3744595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4" y="273051"/>
            <a:ext cx="772322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8076" y="2362201"/>
            <a:ext cx="3744595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475963" y="2362201"/>
            <a:ext cx="3744595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68076" y="1569721"/>
            <a:ext cx="3744595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446707" y="1569721"/>
            <a:ext cx="3744595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71426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527083" y="3194963"/>
            <a:ext cx="6309360" cy="468074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974309" y="274321"/>
            <a:ext cx="156336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397017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33957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205463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9049438" y="0"/>
            <a:ext cx="31205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912745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350447" y="5715000"/>
            <a:ext cx="561689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12049" y="274320"/>
            <a:ext cx="5772918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71426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350447" y="5715000"/>
            <a:ext cx="561689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504850" y="3194963"/>
            <a:ext cx="6309360" cy="468074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319004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26722" y="264796"/>
            <a:ext cx="1560248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9205463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049438" y="0"/>
            <a:ext cx="31205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912745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397017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33957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971426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68074" y="274637"/>
            <a:ext cx="7645215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68074" y="1600200"/>
            <a:ext cx="7645215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793959" y="1077284"/>
            <a:ext cx="2011680" cy="393182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7194506" y="3732890"/>
            <a:ext cx="3200400" cy="3744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801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205463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9049438" y="0"/>
            <a:ext cx="31205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27451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350447" y="5715000"/>
            <a:ext cx="561689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322363" y="5734052"/>
            <a:ext cx="624099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pro-analizy.ru/glyukoza-v-krovi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D:\Рабочий стол\жулдыз\WhatsApp Image 2020-08-03 at 16.48.31.jpe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61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0" y="237469"/>
            <a:ext cx="91421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Коньюнктурный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  отчет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ГКП на ПХВ «</a:t>
            </a:r>
            <a:r>
              <a:rPr kumimoji="0" lang="ru-RU" sz="2000" b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Городск</a:t>
            </a:r>
            <a:r>
              <a:rPr kumimoji="0" lang="kk-KZ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ого перинатального центра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»</a:t>
            </a:r>
            <a:r>
              <a:rPr kumimoji="0" lang="kk-KZ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chemeClr val="bg1"/>
                </a:solidFill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                                                               </a:t>
            </a:r>
            <a:r>
              <a:rPr kumimoji="0" lang="kk-KZ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УЗ г. Шымкент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3 месяца 2023г. в сравнений 2022г. </a:t>
            </a:r>
            <a:r>
              <a:rPr kumimoji="0" lang="kk-KZ" sz="20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icrosoft JhengHei UI" pitchFamily="34" charset="-120"/>
                <a:cs typeface="Times New Roman" pitchFamily="18" charset="0"/>
              </a:rPr>
              <a:t>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18001" y="5688452"/>
            <a:ext cx="5814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>
              <a:buFont typeface="Wingdings" pitchFamily="2" charset="2"/>
              <a:buChar char="v"/>
            </a:pP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Адрес:   </a:t>
            </a:r>
            <a:r>
              <a:rPr lang="kk-KZ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Шымкент, мкр. Нурсат, здание 188</a:t>
            </a:r>
            <a:endParaRPr lang="ru-RU" sz="14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Font typeface="Wingdings" pitchFamily="2" charset="2"/>
              <a:buChar char="v"/>
            </a:pPr>
            <a:r>
              <a:rPr lang="kk-KZ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.о.главного врача: </a:t>
            </a:r>
            <a:r>
              <a:rPr lang="en-US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Сыздыкова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Гулбану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Жумагалиевна</a:t>
            </a:r>
            <a:r>
              <a:rPr lang="en-US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14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Font typeface="Wingdings" pitchFamily="2" charset="2"/>
              <a:buChar char="v"/>
            </a:pP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Ввод эксплуатацию: </a:t>
            </a:r>
            <a:r>
              <a:rPr lang="kk-KZ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2011 г.</a:t>
            </a:r>
            <a:endParaRPr lang="ru-RU" sz="14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Font typeface="Wingdings" pitchFamily="2" charset="2"/>
              <a:buChar char="v"/>
            </a:pP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Площадь </a:t>
            </a:r>
            <a:r>
              <a:rPr lang="ru-RU" sz="1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територии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3,2 га.</a:t>
            </a:r>
            <a:endParaRPr lang="ru-RU" sz="14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Font typeface="Wingdings" pitchFamily="2" charset="2"/>
              <a:buChar char="v"/>
            </a:pP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Площадь здании: </a:t>
            </a:r>
            <a:r>
              <a:rPr lang="kk-KZ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11 534м2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8" y="47205"/>
          <a:ext cx="9001000" cy="4270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497"/>
                <a:gridCol w="3435273"/>
                <a:gridCol w="1657658"/>
                <a:gridCol w="1711605"/>
                <a:gridCol w="1595967"/>
              </a:tblGrid>
              <a:tr h="23159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</a:t>
                      </a:r>
                      <a:endParaRPr lang="ru-RU" sz="12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Послеродовое  кровотечение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3 мес.2022г.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3мес.2023г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1,5 раз</a:t>
                      </a: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66-4,0%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44-2,7%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Объем кровопотери  от 500,0 – до 1000,0мл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28-42,4%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28-63,6%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кровопотери                      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свыше 1000,0мл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38-57,6%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16-36,4%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более чем в 2 раз</a:t>
                      </a: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5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Количество органосохраняющих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операции          (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Б-линч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30-96,8%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11-84,6%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 2 раз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9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Количество 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органоуносящих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операции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2-15,4%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Атония матки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ПОНРП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Предлежание плаценты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Хирургический  гемостаз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31-81,6%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13-81,3%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        после  кесарево  сечение</a:t>
                      </a:r>
                    </a:p>
                  </a:txBody>
                  <a:tcPr marL="3429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20-64,5%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9-69,3%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        после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самопроизв.родов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429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11-35,5%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4-30,7%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2272" y="4725144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родаразрешении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путем операции кесарево сечения    в динамике снизилось  до 9,4 %, также параллельно идет  увеличение </a:t>
            </a: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метропаластики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 указывает на своевременное применение акушерских  протоколов и диагностики лечения  МЗ РК .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40" y="0"/>
            <a:ext cx="8928992" cy="836713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18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Отчетные данные по Городскому перинатальному центру г.Шымкент за        </a:t>
            </a:r>
            <a:br>
              <a:rPr lang="ru-RU" sz="18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месяца 2023г. в сравнении за 3 месяца 2022г.</a:t>
            </a:r>
            <a:r>
              <a:rPr lang="ru-RU" sz="16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cap="none" dirty="0" smtClean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cap="none" dirty="0">
              <a:ln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692695"/>
          <a:ext cx="9289256" cy="6089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296"/>
                <a:gridCol w="576064"/>
                <a:gridCol w="576064"/>
                <a:gridCol w="504056"/>
                <a:gridCol w="504056"/>
                <a:gridCol w="648072"/>
                <a:gridCol w="576064"/>
                <a:gridCol w="648072"/>
                <a:gridCol w="576064"/>
                <a:gridCol w="576064"/>
                <a:gridCol w="504056"/>
                <a:gridCol w="576064"/>
                <a:gridCol w="432048"/>
                <a:gridCol w="432048"/>
                <a:gridCol w="432048"/>
                <a:gridCol w="504056"/>
                <a:gridCol w="576064"/>
              </a:tblGrid>
              <a:tr h="316600">
                <a:tc rowSpan="3"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Весовая</a:t>
                      </a:r>
                      <a:r>
                        <a:rPr lang="kk-KZ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категория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 rowSpan="2" gridSpan="2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родившимися  живыми 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ЧРЖ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Мертворожденные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6962"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Число родившимися мертворожденными МРЖ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Смерть наступила в антенатальном периоде  АНТ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Смерть наступила в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интранатальном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периоде  ИНТ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Смерть в раннем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неонатальном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периоде РНС  (0-6суток)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 РНС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Смерть в позднем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неонатальном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периоде ПНС (7-27суток)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 ПНС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Смерть в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постнео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натальном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периоде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ПостНС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(28 – 1г.)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Пост.НС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Умерло всего детей до 1 года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Показатель Младенческой смертности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3684"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r>
                        <a:rPr lang="kk-KZ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2023г.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2022г.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2023г. 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500 - 999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71,0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82,1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42,9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94,1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42,8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71,4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46,2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76,9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1000 - 1499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15,4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47,6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29,4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38,5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1500 - 2499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173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135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35,7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14,3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17,6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50,0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2500 и более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1422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1430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84,9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87,0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6,4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14,3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15,4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14,3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1675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1643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Показатели в %о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18,1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16,7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45,2%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46,1%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54,8%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53,6%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8,5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10,1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15,8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280" y="116633"/>
            <a:ext cx="8208912" cy="432047"/>
          </a:xfrm>
        </p:spPr>
        <p:txBody>
          <a:bodyPr>
            <a:noAutofit/>
          </a:bodyPr>
          <a:lstStyle/>
          <a:p>
            <a:pPr algn="ctr"/>
            <a:r>
              <a:rPr lang="ru-RU" sz="1400" b="1" cap="none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Показатели по городскому перинатальному центру  г. Шымкент  за 3  месяца  2023г.</a:t>
            </a:r>
            <a:br>
              <a:rPr lang="ru-RU" sz="1400" b="1" cap="none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400" b="1" cap="none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73025" y="404664"/>
          <a:ext cx="8999541" cy="2751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247"/>
                <a:gridCol w="1008112"/>
                <a:gridCol w="792088"/>
                <a:gridCol w="1080120"/>
                <a:gridCol w="1224136"/>
                <a:gridCol w="1224136"/>
                <a:gridCol w="1008112"/>
                <a:gridCol w="1368152"/>
                <a:gridCol w="935438"/>
              </a:tblGrid>
              <a:tr h="1035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Масса тела при рождении в граммах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родившихся живыми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Умерло в раннем неонатальном периоде (0-6 суток)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Умерло в позднем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неонатальном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периоде (7-27 суток)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Умерло в постнеонатальном периоде (от 28 суток-1 года)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умерших детей от 0 до 1 года всего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смертности на 1000 живорожденных за 3 месяца 2023г.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 по РК г.Шымкент за 12 мес. 2022г.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500-999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555,5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656,0%о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1000-1499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23,8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217,0%о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1500-2499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31,0%о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2500 и более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1430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3,0%о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1643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14 – 8,5%о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 – 6,0%о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 – 1,2%о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15,8%о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8,3%о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3933057"/>
          <a:ext cx="8999541" cy="299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9541"/>
              </a:tblGrid>
              <a:tr h="2996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2231" y="3861049"/>
          <a:ext cx="9217026" cy="282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7"/>
                <a:gridCol w="2413983"/>
                <a:gridCol w="804661"/>
                <a:gridCol w="731510"/>
                <a:gridCol w="731510"/>
                <a:gridCol w="641212"/>
                <a:gridCol w="3528393"/>
              </a:tblGrid>
              <a:tr h="33546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N/N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Показатели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2022г.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2023г.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динамике отмечается: 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4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Абс.</a:t>
                      </a:r>
                      <a:endParaRPr lang="ru-RU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%о</a:t>
                      </a:r>
                      <a:endParaRPr lang="ru-RU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Абс.</a:t>
                      </a:r>
                      <a:endParaRPr lang="ru-RU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%о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Всего умерло, младенческая смертность (от 0 – до 1г.)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39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23,2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26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15,8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снижение на 7,4%о, что составляет 31,9%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9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РНС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снижение на 4%о, что составляет 32%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Мертворожденные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18,1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снижение на 1,4%о, что составляет 7,7%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0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Перинатальная смертность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30,4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25,1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снижение на 5,3%о, что составляет 17,4%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0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ПНС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снижение на 4,1%о, что составляет 40,6%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Пост.НС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повышение на 0,7%о, что составляет 58,3%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360264" y="3356992"/>
            <a:ext cx="8352928" cy="43204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12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4240" y="3264408"/>
            <a:ext cx="89289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Показатели  РНС, ПНС,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Постнеонатальной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смертности, Перинатальной смертности и мертворожденные за  3 месяцев 2023г. в сравнений 2022г.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328" y="274637"/>
            <a:ext cx="7176961" cy="490067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Данные по диаграмме следующее: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8" y="908720"/>
          <a:ext cx="9001000" cy="5521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61488" cy="40466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Общая летальность по нозологии  в разрезе весовой категории  за 3 месяца 2023г. по ГПЦ  г. Шымкент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44240" y="548679"/>
          <a:ext cx="9073008" cy="3435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756084"/>
                <a:gridCol w="756084"/>
                <a:gridCol w="756084"/>
                <a:gridCol w="756084"/>
                <a:gridCol w="756084"/>
                <a:gridCol w="756084"/>
                <a:gridCol w="756084"/>
                <a:gridCol w="756084"/>
                <a:gridCol w="756084"/>
                <a:gridCol w="756084"/>
              </a:tblGrid>
              <a:tr h="2417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Нозология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 3 месяца  2023 года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500 - 999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1000 - 1499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1500-2499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2500 и более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endParaRPr lang="ru-RU" sz="1400" b="1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абс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41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76,9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11,6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Асфиксия, гипоксия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СДР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38,5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3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Врожденная пневмония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15,4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ВЖК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1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ВПР</a:t>
                      </a:r>
                      <a:endParaRPr lang="ru-RU" sz="1400" b="1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2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Инфекция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неонатальный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сепсис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44240" y="3781975"/>
            <a:ext cx="907300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 данной  таблице структура смертности  по нозологии в разрезе весовой категории  за 3  месяцев 2023г. составляет следующее:           из общего числа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неонатальных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потерь 26  случаев: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весовой категории следующее: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500 – 999грамм – 20  случаев – 76,9%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1000 – 1499грамм – 1 случай – 3,8%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1500 – 2499грамм – 3 случая – 11,6%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2500грамм и более – 2 случая – 7,7%.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Неонатальные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потери в разрезе нозологии составляет следующее: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первом месте 10 случаев с диагнозом:  Синдром дыхательных расстройств – 38,5%.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втором месте  8 случаев с диагнозом:   Асфиксия – 30,8%.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третьем месте 4 случая  с диагнозом:   Врожденная пневмония – 15,4%.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четвертом месте 2 случая  с диагнозом: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Внутрижелудочковые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кровоизлияния – 7,7%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пятом месте 2 случая из них 1 случай  с диагнозом:  Врожденные пороки развития несовместимые с жизнью -  3,8%  и  из них 1 случай  с диагнозом: Инфекция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неонатальный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сепсис – 3,8%.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0264" y="332656"/>
            <a:ext cx="8568952" cy="6141296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Случаи младенческой смертности свыше 2500грамм и более – 2 случая: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История №  7066-Н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  новорожденный  ребенок  Мирзахметова Аиша Сардаровна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родился в ГБ№3  09.01.2023г.  в 10час. 00мин.  с весом 2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0грамм, ростом 48см., с оценкой по шкале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Апгар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7-8 баллов, от  родильницы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Османова Умида Дилмуратовна. 10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11.1992 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г.р.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 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проживаю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щаяся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по адресу г. Шымкент жилой массив Сайрам ул. Новостройка б/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  относится к городской поликлинике №12.  14.01.2023г. 12час. 20мин. на 5 сутки 02часа 20 мин.  ребенок был переведен по санитарной авиации в городской перинатальный центр в  тяжелом критическом состоянии.   Вес при поступлении 2580грамм (ВПР – 2800грамм) в динамике снижение на 220грамм - составляет 7,9%, что  указывает на дефекты проведения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энтерального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кормления.  При поступлении были взяты биохимические анализы при интерпретации установлено: общий билирубин – 594ммоль/л –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гипербилирубинемия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засчет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непрямой фракции,   глюкоза в крови – 1,4ммоль/л, указывает на тяжелую гипогликемию, впоследствии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приведщее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 судорожному синдрому, длительное повышение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лактата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в крови 7,5 (в динамике 13,4)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 в норме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лактата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в артериальной крови не превышает 1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/л, а в венозной крови — не более 2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ммоль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/л.),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лактат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 промежуточный продукт расщепления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глюкозы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исполь­зуется как показатель наличия или отсутствия у новорожденного гипоксии, увеличение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лак­тата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в крови —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гиперлактатацидемия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трактуется как показатель дефи­цита кислорода в организме, 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– 6,9, (данные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за пределами значении 6,7 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6,9 указывает практически на несовместимый   с жизнью), что имелось   в данном случае.  Прогноз данного случая был критическим, неблагоприятным и исход не предотвратим.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В данном случае не было динамического наблюдения за новорожденным ребенком.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2. И</a:t>
            </a:r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стория № 1347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 Тастемирова Баян Куанышбайкызы 15.05.1979г.р. поступила 13.02.2023г. 11час. 48мин.   с диагнозом: 7 Беременность 41 недель 03 дня. 4  индуцированные роды после срока.  Хроническая артериальная гипертензия тяжелой степени. СНФК 1 (NYHA). Ожирение 2степени. Индукция родов амниотомией.  Дистресс  плода,  относится к городской поликлинике ТОО МЦ «Атамекен». Дата родов: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14.02.2023г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15час.  10мин.  пол – женский,  вес – 3560грамм,  рост-55см.  по шкале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Апгар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4-7 балла.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 время нахождения в отделении реанимации и интенсивной терапии новорожденных детей далее (ОРИТН) проведено следующее: </a:t>
            </a:r>
          </a:p>
          <a:p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КОС от 14.02.2023 г. 14час. 51мин.  рН – 7,123, рСО2 –43,7, рО2 –30,4, Ве – (-13,9) , НСО3 –12,3, гемоглобин –114 г/л, билирубин – 65 ммоль/л, сатурация – 38,0%, глюкоза – 0,8ммоль/л, лактат –27 ммоль/л, калий –6,4ммоль/л, натрий –154 ммоль/л, кальций –1,22 ммоль/л, хлор – 110ммоль/л – декомпенсированный смешанный лактатацидоз.  Гипогликемия.  Параметры ИВЛ НҒО прежние. 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​​​​14.02.2023г. 23час. 00мин. проведено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Эхокардиография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заключение:  ДМЖП мышечный, мизерный. ДМПП(ООО широкое) 0,6см. ОАП 0,6см. ТР 1(+) ст. СДПЖ 30ммртст. Легкое расширение правых отделов сердца. Сократимость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48" y="332656"/>
            <a:ext cx="9001000" cy="1728192"/>
          </a:xfrm>
        </p:spPr>
        <p:txBody>
          <a:bodyPr>
            <a:no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dirty="0" smtClean="0">
                <a:latin typeface="Times New Roman" pitchFamily="18" charset="0"/>
                <a:cs typeface="Times New Roman" pitchFamily="18" charset="0"/>
              </a:rPr>
            </a:b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6248" y="188640"/>
            <a:ext cx="8928992" cy="4968552"/>
          </a:xfrm>
        </p:spPr>
        <p:txBody>
          <a:bodyPr>
            <a:norm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желудочков сохранена. Перикард б/о.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14.02.2023г. 23час. 00мин. проведено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Нейросонография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заключение: на момент осмотра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эхопризнаки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диффузнных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изменений в ПВО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гипоксического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характера (риск реализаций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перивентрикулярной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лейкомаляций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). Признаки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перивентрикулярного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отека головного мозга. Единичные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перивентрикулярные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псевдокисты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15.02.2023г. 17час. 00мин. проведено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Эхокардиография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заключение:  ВПС ДМЖП мышечный, мизерный. ЧАДЛВ? ДМПП (ООО широкое). ОАП 0,52см.СДПЖ 60ммртст. Расширение правых отделов сердца. Сократимость желудочков сохранена. Перикард б/о. Прогноз данного случая был критическим, неблагоприятным и исход не предотвратим.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Дата смерти: 16.02.2023г.   12час.  10мин.   прожил  01 суток  21час.  15мин. 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Выставлен диагноз Основной: (P23.9) Врожденная пневмония неуточненная.  Патологоанатомический диагноз: Врожденная пневмония неуточненная.</a:t>
            </a:r>
            <a:endParaRPr lang="ru-RU" sz="12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4240" y="2060848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48" y="116633"/>
            <a:ext cx="8928992" cy="7200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потерь в раннем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неонатальном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периоде (РНС)  по нозологии в разрезе весовой категории за  3 месяца 2023г.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7" y="908721"/>
          <a:ext cx="8712969" cy="3289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446"/>
                <a:gridCol w="843190"/>
                <a:gridCol w="562127"/>
                <a:gridCol w="702659"/>
                <a:gridCol w="843190"/>
                <a:gridCol w="562127"/>
                <a:gridCol w="562127"/>
                <a:gridCol w="702659"/>
                <a:gridCol w="702659"/>
                <a:gridCol w="628949"/>
                <a:gridCol w="635836"/>
              </a:tblGrid>
              <a:tr h="3022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Нозология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 3 месяца   2023 года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500 - 999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1000 - 1499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1500-2499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 и более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7274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7225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72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Асфиксия, гипоксия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57,2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25,0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72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СДР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28,6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72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Врожденная пневмония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1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Инфекция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неонатальный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сепсис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7,1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6248" y="4360286"/>
            <a:ext cx="88569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данной таблице  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труктура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неонатальных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потерь в раннем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неонатальном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периоде (РНС)  по нозологии в разрезе весовой категории  за  3 месяца  2023г. составляет 14 случаев: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разрезе весовой категории следующее: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500 – 999грамм – 10 случаев – 71,4%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1000 – 1499грамм – 0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1500 – 2499грамм – 2 случая – 14,3%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2500грамм и более –2 случая – 14,3%.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Неонатальные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потери в разрезе нозологии составляет следующее: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первом месте 8 случаев с диагнозом:  Асфиксия – 57,2%.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втором месте  4 случаев с диагнозом: Синдром дыхательных расстройств – 28,6%.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381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третьем месте 2 случая из них  1 случай  с диагнозом:  Врожденная пневмония – 7,1%  и  из них 1 случай  с диагнозом:  Инфекция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неонатальный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сепсис –7,1%.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5240" cy="86409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потерь в раннем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неонатальном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периоде (РНС)  по нозологии в разрезе весовой категории за  3 месяца 2023г. </a:t>
            </a: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8312" y="1600200"/>
          <a:ext cx="8532911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40" y="1"/>
            <a:ext cx="9001000" cy="69269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потерь в позднем 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неонатальном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периоде (ПНС)  по нозологии в разрезе весовой категории  за  3 месяца  2023г. 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7" y="908721"/>
          <a:ext cx="8712969" cy="2966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446"/>
                <a:gridCol w="843190"/>
                <a:gridCol w="562127"/>
                <a:gridCol w="702659"/>
                <a:gridCol w="843190"/>
                <a:gridCol w="562127"/>
                <a:gridCol w="562127"/>
                <a:gridCol w="702659"/>
                <a:gridCol w="702659"/>
                <a:gridCol w="628949"/>
                <a:gridCol w="635836"/>
              </a:tblGrid>
              <a:tr h="2754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Нозология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 3 месяца   2023 года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2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500 - 999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1000 - 1499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1500-2499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 и более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07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3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569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90,0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СДР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1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Врожденная пневмония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25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ВЖК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84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6248" y="3873154"/>
            <a:ext cx="885698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 данной таблице  структура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потерь в позднем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неонатальном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периоде (ПНС)  по нозологии в разрезе весовой категории  за  3 месяца  2023г. составляет 10 случаев: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разрезе весовой категории следующее: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500 – 999грамм – 9 случаев – 90,0%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1000 – 1499грамм – 1 случай – 10,0%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1500 – 2499грамм – 0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2500грамм и более – 0</a:t>
            </a:r>
          </a:p>
          <a:p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Неонатальные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потери в разрезе нозологии составляет следующее: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первом месте 5 случаев с диагнозом: Синдром дыхательных расстройств – 50,0%.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втором месте  3 случая с диагнозом: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Внутрижелудочковое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кровоизлияние  – 30,0%.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третьем месте 2 случая из них  1 случай  с диагнозом:  Врожденная пневмония – 10,0%  и  из них 1 случай  с диагнозом:  Врожденные пороки развития несовместимые с жизнью –10,0%.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данном случае,  1 случай с диагнозом:  Врожденные пороки развития несовместимые с жизнью –10,0% выявленные в антенатальном периоде в позднем сроке: это  ребенок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Келес Мерей Сатимбеккызы 03.01.2006г.р.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19.01.2023г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17час. 05мин.              пол – мальчик,  вес – 1390грамм,  рост-38см.  По шкале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Апгар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3-5 балла.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654" y="71415"/>
            <a:ext cx="8425339" cy="83958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Структурные подразделения и мощность перинатального центра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146307" y="928671"/>
            <a:ext cx="9069005" cy="53438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Городской  перинатальный центр начиная с 2022 года </a:t>
            </a:r>
            <a:r>
              <a:rPr lang="ru-RU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kk-KZ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приказа УЗ г. Шымкент от 27.</a:t>
            </a:r>
            <a:r>
              <a:rPr lang="en-US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08</a:t>
            </a:r>
            <a:r>
              <a:rPr lang="kk-KZ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.2022г №-227 н/қ “О регионализации перинатальной помощи” </a:t>
            </a:r>
            <a:r>
              <a:rPr lang="ru-RU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обозначен </a:t>
            </a:r>
            <a:r>
              <a:rPr lang="en-US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II</a:t>
            </a:r>
            <a:r>
              <a:rPr lang="kk-KZ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І-им </a:t>
            </a:r>
            <a:r>
              <a:rPr lang="ru-RU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уровнем оказания перинатальной помощи и обслуживает 14 городских поликлиник государственного сектора и 3</a:t>
            </a:r>
            <a:r>
              <a:rPr lang="en-US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организаций частного сектора оказывающих ПМСП по госзаказу,   что составляет 282017 женщин фертильного возраста.</a:t>
            </a:r>
            <a:endParaRPr lang="ru-RU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6243" y="3000374"/>
          <a:ext cx="8703319" cy="3740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5494"/>
                <a:gridCol w="4327825"/>
              </a:tblGrid>
              <a:tr h="34009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отделений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коек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Акушерское физиологическое №1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Акушерское физиологическое  №2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патология беременных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гинекология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2-ой этап выхаживания новорожденных 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патология новорожденных 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реанимация и интенсивная терапия 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коек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err="1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неонатальная</a:t>
                      </a:r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реанимация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койки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Консультативно – диагностическое 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посещений в день,</a:t>
                      </a:r>
                      <a:r>
                        <a:rPr lang="ru-RU" sz="1500" b="0" i="0" u="none" cap="none" spc="0" baseline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26 586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  <a:tr h="340090"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Медико-генетическое отделение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  <a:tc>
                  <a:txBody>
                    <a:bodyPr/>
                    <a:lstStyle/>
                    <a:p>
                      <a:r>
                        <a:rPr lang="ru-RU" sz="1500" b="0" i="0" u="none" cap="none" spc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посещений</a:t>
                      </a:r>
                      <a:r>
                        <a:rPr lang="ru-RU" sz="1500" b="0" i="0" u="none" cap="none" spc="0" baseline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день, 27 031</a:t>
                      </a:r>
                      <a:endParaRPr lang="ru-RU" sz="1500" b="0" i="0" u="none" cap="none" spc="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615" marR="9361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40" y="404665"/>
            <a:ext cx="9073008" cy="2016223"/>
          </a:xfrm>
        </p:spPr>
        <p:txBody>
          <a:bodyPr>
            <a:noAutofit/>
          </a:bodyPr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06.01.2023г.  проведено УЗИ плода в ГДЦ   заключение:  МВПР ВПР ЦНС –Синдром Арнольда –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Киари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Внутренняя гидроцефалия. ДНТ 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bifida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пояснично-крестцовом отделе позвоночного столба.  Двухсторонняя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пиелоэктазия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10.01.2023г. проведена консультация  генетика  заключение:  Беременность 28недель  01день. МВПР ВПР ЦНС – Синдром Арнольда –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Киари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Внутренняя гидроцефалия. ДНТ 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bifida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пояснично-крестцовом отделе позвоночного столба. Двухсторонняя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пиелоэктазия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Рекомендовано: роды на 2 уровне. Учитывая  срок беременности  решено  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пролангировать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беременность. </a:t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Диагноз матери: </a:t>
            </a:r>
            <a:r>
              <a:rPr lang="kk-KZ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Беременность 29недель  03дня.  1  преждевременные роды до срока.   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МВПР ВПР ЦНС – Синдром Арнольда –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Киари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Внутренняя гидроцефалия. ДНТ 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spina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bifida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пояснично-крестцовом отделе позвоночного столба у плода. </a:t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Дата смерти: 15.02.2023г.   10час.  00мин.   прожил  26 суток  16час.   55мин. Выставлен диагноз: Основной:  (Q89.7) Множественные врожденные аномалии, не классифицированные в других рубриках.</a:t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Патологоанатомический диагноз:  Множественные врожденные аномалии развития несовместимые с жизнью. </a:t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8312" y="2420888"/>
          <a:ext cx="8244880" cy="4052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40" y="1"/>
            <a:ext cx="9001000" cy="69269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потерь в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постнеонатальном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периоде (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Пост.НС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по нозологии в разрезе весовой категории за  3 месяца  2023г. по ГПЦ.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7" y="908719"/>
          <a:ext cx="8712969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446"/>
                <a:gridCol w="843190"/>
                <a:gridCol w="562127"/>
                <a:gridCol w="702659"/>
                <a:gridCol w="843190"/>
                <a:gridCol w="562127"/>
                <a:gridCol w="562127"/>
                <a:gridCol w="702659"/>
                <a:gridCol w="702659"/>
                <a:gridCol w="628949"/>
                <a:gridCol w="635836"/>
              </a:tblGrid>
              <a:tr h="32440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Нозология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 3 месяца   2023 года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500 - 999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1000 - 1499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1500-2499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 и более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7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3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76917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СДР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Врожденная пневмония</a:t>
                      </a:r>
                      <a:endParaRPr lang="ru-RU" sz="13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50,0</a:t>
                      </a:r>
                      <a:endParaRPr lang="ru-RU" sz="13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3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6248" y="3538005"/>
            <a:ext cx="88569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 данной таблице  структура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потерь в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постнеонатальном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периоде (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Пост.НС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 нозологии в разрезе весовой категории  за  3 месяца  2023г. составляет 2 случая: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 разрезе весовой категории следующее: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500 – 999грамм – 1 случай – 50,0%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1000 – 1499грамм – 0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1500 – 2499грамм – 1 случай – 50,0%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2500грамм и более – 0.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За 3 месяца  текущего года имело место 2 случая  в трудности перевода  в паллиативное отделение, в связи с чем не соблюдается приказ о регионализации, дети достигшие 42 недели и более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постконцептуального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возраста остаются в ГПЦ, так как  не берет городская детская больница ссылаясь на отсутствие мест.</a:t>
            </a:r>
          </a:p>
          <a:p>
            <a:r>
              <a:rPr lang="ru-RU" sz="1200" b="1" dirty="0" smtClean="0"/>
              <a:t> </a:t>
            </a:r>
            <a:endParaRPr lang="ru-RU" sz="1200" dirty="0" smtClean="0"/>
          </a:p>
          <a:p>
            <a:r>
              <a:rPr lang="ru-RU" sz="1200" b="1" dirty="0" smtClean="0"/>
              <a:t> </a:t>
            </a:r>
            <a:endParaRPr lang="ru-RU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56" y="274637"/>
            <a:ext cx="8856984" cy="850107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Индикатором работы родильного отделения является количество детей поступивших в ОРИТН и индикатором работы ОРИТН  является количество детей выведенных из тяжелого состояния и переведенные в другие отделения и стационары. Структура количества детей поступивших и переведенных в   другие отделения по весовой категории    за  3  месяца  2023 г. в сравнений             за 3 месяца 2022г. по ГПЦ г. Шымкент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4240" y="1163441"/>
          <a:ext cx="9090361" cy="5168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006"/>
                <a:gridCol w="521672"/>
                <a:gridCol w="556115"/>
                <a:gridCol w="635560"/>
                <a:gridCol w="556115"/>
                <a:gridCol w="635560"/>
                <a:gridCol w="715005"/>
                <a:gridCol w="715005"/>
                <a:gridCol w="467570"/>
                <a:gridCol w="504056"/>
                <a:gridCol w="576064"/>
                <a:gridCol w="432048"/>
                <a:gridCol w="432048"/>
                <a:gridCol w="432048"/>
                <a:gridCol w="360040"/>
                <a:gridCol w="360040"/>
                <a:gridCol w="521409"/>
              </a:tblGrid>
              <a:tr h="16244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Весовая     категория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 3 месяца  2023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ГДБ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ОДБ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Алматы Нурсултан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5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ЧРЖ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Поступило в ПИТ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 умерло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Переведены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другой стационар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25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500-999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55,5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44,5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2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1000-1499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2,4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97,6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2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1500-2499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8,2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46,7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4,8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95,2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2500+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1430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87,0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3,1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95,5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6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Всего: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1643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185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11,3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14,1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159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85,9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1,3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23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Весовая     категория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 3 месяца  2022 года</a:t>
                      </a:r>
                      <a:endParaRPr lang="ru-RU" sz="10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ГДБ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ОДБ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Алматы Нурсултан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23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ЧРЖ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Поступило в ПИТ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 умерло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Переведены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другой стационар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1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63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500-999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1,7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62,1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37,9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7,7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2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1000-1499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29,4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70,6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3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1500-2499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40,5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5,7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30,8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75,0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25,0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3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2500+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1422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85,0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3,7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3,8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61,5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75,0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25,0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6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Всего: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1675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12,1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80,7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8,0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76,9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15,4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0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7,7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6248" y="6309320"/>
            <a:ext cx="9145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Поступление  в отделении реанимации и интенсивной терапии новорожденных детей (далее ОРИТН)  за 3 месяца 2023г. имеет тенденцию      к снижению на 17 детей, что составляет  8,4%.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56" y="116633"/>
            <a:ext cx="8928992" cy="792087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Процент  выживаемости  по весовым категориям за 3 месяца 2023г. в сравнений 2022г. и 2021г.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cap="none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4237" y="764702"/>
          <a:ext cx="8928996" cy="2605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778"/>
                <a:gridCol w="1116234"/>
                <a:gridCol w="877041"/>
                <a:gridCol w="1195966"/>
                <a:gridCol w="1355427"/>
                <a:gridCol w="1355427"/>
                <a:gridCol w="1116234"/>
                <a:gridCol w="1514889"/>
              </a:tblGrid>
              <a:tr h="20054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Масса тела при рождении в граммах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2022г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0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ЧРЖ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Умерло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выживших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ЧРЖ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Умерло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endParaRPr lang="ru-RU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572125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выживших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500-999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11 -  37,9%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16 – 45,5%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3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1000-1499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36 -  70,6%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41 – 97,6%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3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1500-2499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173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169 - 97,7%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132 – 97,8%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320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2500 и более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1422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1420 – 99,9%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1430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1428 – 99,9%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1675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1636 – 97,7%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1643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1617 – 98,4%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360264" y="3356992"/>
            <a:ext cx="8352928" cy="43204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12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1008336" y="3356992"/>
          <a:ext cx="6936920" cy="2736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5729186"/>
            <a:ext cx="93614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Процент выживаемости  за 3 месяца 2023г. в весовой категории 500 – 999грамм составляет 16 случаев – 45,5%,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в   динамике тенденция к улучшению 7,6% по сравнению за 3 месяца 2022г. где 11 случаев – 37,9%, в весовой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категории 1000 – 1499грамм процент выживаемости высокий на 27%.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713192" cy="1152127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Матрица BABIES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Пакеты вмешательства  по ГПЦ за  3 месяца 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2022г. - 2023г.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7" y="1268763"/>
          <a:ext cx="8640960" cy="2017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536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Весовая категория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Антенатально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Интранатально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0 - 6 суток РНС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7 - 27 суток ПНС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9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500 - 999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 gridSpan="4">
                  <a:txBody>
                    <a:bodyPr/>
                    <a:lstStyle/>
                    <a:p>
                      <a:pPr algn="ctr"/>
                      <a:endParaRPr kumimoji="0"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32,8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1000 - 1499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4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9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1500 - 2499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4,1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1,2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2,3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369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2500 - и более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6247" y="3789039"/>
          <a:ext cx="8640960" cy="1872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641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Весовая категория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Антенатально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Интранатально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0 - 6 суток РНС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7 - 27 суток ПНС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500 - 999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 gridSpan="4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27,5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1000 - 1499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1500 - 2499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2,4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30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2500 - и более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09136" y="908720"/>
          <a:ext cx="792088" cy="315468"/>
        </p:xfrm>
        <a:graphic>
          <a:graphicData uri="http://schemas.openxmlformats.org/drawingml/2006/table">
            <a:tbl>
              <a:tblPr/>
              <a:tblGrid>
                <a:gridCol w="792088"/>
              </a:tblGrid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2022г.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83" marR="4538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209136" y="2996953"/>
          <a:ext cx="1008112" cy="720079"/>
        </p:xfrm>
        <a:graphic>
          <a:graphicData uri="http://schemas.openxmlformats.org/drawingml/2006/table">
            <a:tbl>
              <a:tblPr/>
              <a:tblGrid>
                <a:gridCol w="1008112"/>
              </a:tblGrid>
              <a:tr h="7200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2023г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83" marR="4538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16248" y="5771728"/>
            <a:ext cx="90012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данной таблицы видно, что 80,8% детей с весовой категорией от 500 – 1499, причем этот показатель говорит о состоянии здоровья женщин на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догоспитальном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этапе, низком  индексе здоровья и недостаточной  антенатальной охране плода на уровне ПМСП.</a:t>
            </a: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56" y="1"/>
            <a:ext cx="8856984" cy="83671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Неонатальные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потери по весовой категории в разрезе ПМСП за 3 месяца  по ГПЦ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4234" y="764704"/>
          <a:ext cx="9217259" cy="4983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031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65009"/>
                <a:gridCol w="323724"/>
                <a:gridCol w="360040"/>
                <a:gridCol w="288032"/>
                <a:gridCol w="288261"/>
              </a:tblGrid>
              <a:tr h="337446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Весовая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категория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    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 № 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 № 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ГБ № 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Поликлиника Чапаевка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 Медицинский центр «Ай –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Нұры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Medical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center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Shubarsu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"Медицинский центр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РайМед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«Медицинский центр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Атамекен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"QAMQOR GP".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Sunkar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Premium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Долана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Бұлақ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"Поликлиника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Дау-Мед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Медикер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ЮК"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Сымбат-Нұр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ркен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мед»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ru-RU" sz="12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Отау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мед»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</a:tr>
              <a:tr h="29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500 - 999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1000 - 1499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1500 - 2499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2500 и более 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65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6248" y="404664"/>
            <a:ext cx="8496944" cy="6025880"/>
          </a:xfrm>
        </p:spPr>
        <p:txBody>
          <a:bodyPr>
            <a:normAutofit fontScale="85000" lnSpcReduction="20000"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Эти данные указывают на недостаточное  динамического наблюдения на уровне ПМСП в  проведении  мероприятии по повышению индекса здоровья  и 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оздоравливание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женщин фертильного возраста. 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Основные дефекты в недостаточном  динамическом  наблюдении  на уровне ПМСП следующие:  не учитывают паритет родов,  наличие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контрацептивов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  лабораторные обследования в неполном объеме, соблюдение 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интергенитического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интервала, не проводят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прегравидарную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подготовку,   нарушение протокола диагностики и лечения,  нет консультации  в  КДБ,   своевременное проведение  УЗИ  в 3 триместрах, КТГ плода, 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доплерометрия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 не проводят тщательный сбор анамнеза,  проведение   консультации необходимых специалистов,  в наличии 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экстрагенитальной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патологии (далее ЭГЗ),  группа динамического наблюдения,  своевременное  проведение  антенатального  ухода  за беременными женщинами 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фоллиевая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кислота, аспирин, кальций).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Выводы: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Высокие показатели смертности новорожденных в весовой категории 500 – 999грамм, указывают на необходимость применения пакет вмешательств  «Здоровье матери до беременности». 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уровне ПМСП качественное применение пакета  вмешательств «Здоровье матери до беременности», которые включают следующие мероприятия:  планирование семьи, оценку, лечение существующих заболеваний, при необходимости направление на стационарное лечение, улучшения питания,  включая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микронутриенты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профилактика, выявление и лечение инфекций, особенно  инфекции передающиеся половым путем (далее ИППП), профилактика вредных привычек, меры по снижению вреда от табачной, алкогольной, наркотической зависимостей и другие.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Наличие сопутствующей тяжелой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экстрагенитальной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патологии в сочетании с акушерской патологией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преэклампсией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ПРПО,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хориоамнионитом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и др.)  усугубляло как состояние самой пациентки, так и состояние новорожденного с ЭНМТ, приводя к его гибели.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перинатальные исходы ранних преждевременных родов с ЭНМТ новорожденных значительное влияние оказывали: антенатальное состояние плода,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гестационный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срок разрешения, масса плода при рождении и своевременное проведение  профилактики РДС плода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глюкокортикоидами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Из 26 случаев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потерь в 19 случаях – 73,1%  не проведена  профилактика  РДС  плода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глюкокортикоидами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 в  5 случаях – 26,9% была проведена.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 3 месяца  текущего года имело место в трудности перевода ребенка в паллиативное отделение, в связи с чем не соблюдается приказ о регионализации, дети достигшие 42 недели и более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постконцептуального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возраста остаются в роддомах, не берет городская детская больница ссылаясь на отсутствие мест. Также задерживается перевод детей в паллиативное отделение. В связи с этим, необходимо открыть помимо паллиативного отделения в ГДБ,  2 (две) паллиативные койки в  ГПЦ. 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6248" y="548680"/>
            <a:ext cx="8496944" cy="5881864"/>
          </a:xfrm>
        </p:spPr>
        <p:txBody>
          <a:bodyPr>
            <a:normAutofit/>
          </a:bodyPr>
          <a:lstStyle/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городской перинатальный центр (единственный в городе перинатальный центр 3- го уровня),  необходим аппарат для подачи, дозирования оксид азота.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Необходим цифровой рентген аппарат для более точной диагностики, в наличии есть один аналоговый рентген аппарат (с момента открытия роддома)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Также необходим УЗИ аппарат, есть старый УЗИ аппарат, который периодически выходит из строя и подвергается ремонту.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Важно отметить, что в  городской больнице №3 (далее ГБ №3)  имеется в оснащении  одна фотолампа, у которой вышел срок службы. Данная фотолампа не оказывает должного эффекта, что приводит к нарастанию в динамике уровня билирубина с последующим отрицательным эффектом на новорожденного. Все это приводит в конечном итоге к переводу ребенка на 3-ий уровень госпитализации в критическом состоянии, в связи с чем необходимо приобрести минимум 2 новые фотолампы.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 уровне городской больницы №3 имеет место: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недооценка общего состояния ребенка при рождении,  нет навыков оказания первичной реанимации новорожденным детям, и нет  динамического наблюдения.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Поступление новорожденных в критическом состоянии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динамике повышают  показатели перинатальной смертности в нашем стационаре, и в конечном счете отрицательно сказываются на показателях перинатальной смертности по городу. </a:t>
            </a:r>
          </a:p>
          <a:p>
            <a:pPr lvl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ГБ №3 не имеет возможности со стороны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неонатальной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службы стать 2-ым уровнем.  Учитывая низкую рождаемость и относительно большое количество переведенных детей, рассмотреть о закрытии родильного  отделения  в  ГБ№3.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6248" y="260648"/>
            <a:ext cx="8496944" cy="6336704"/>
          </a:xfrm>
        </p:spPr>
        <p:txBody>
          <a:bodyPr>
            <a:normAutofit fontScale="62500" lnSpcReduction="20000"/>
          </a:bodyPr>
          <a:lstStyle/>
          <a:p>
            <a:r>
              <a:rPr lang="ru-RU" sz="1400" b="1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Проблемы и пути решения: 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Увеличение штатных единиц (В ОРИТН сделать соотношение Медсестра-пациент-1:1 и 1:2).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Технологии выхаживания недоношенных с ЭНМТ и ОНМТ. Решение: 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род.блоке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опер.блоке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внедрение  стабилизации новорожденных- по методики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LIZA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(оснастить все 15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родзалов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реанимационный стол,  монитор, дозатор, аппарат для раннего СРАР-Т- системы- укомплектовать воздушно-кислородными смесителями, клапанами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Бенвенисте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», нужен закуп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кофейна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цитрат). 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Обучение окулиста и детского врача рентгенолога. Отмечается нехватка узких специалистов на 2-ых уровнях.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Важно обучение в виде мастер классов, на рабочем месте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неонатологов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и медсестер, так как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семминары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форумы, лекции имеют ознакомительный характер.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Широкое внедрение методики функциональной ЭХО кардиографии 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допплерографии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неонатальную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практику. Решение: необходимо обучение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неонатологов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данной методике. В каждой смене ответственный врач должен уметь проводить первичное УЗИ до прихода высококвалифицированного врача УЗД. 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Улучшение оснащенности клинической лаборатории (необходимы современные биохимические 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коагулометрические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программы для оборудования  работающие 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микролитрах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Проблема сервисного обслуживания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медоборудования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нет единого квалифицированного подхода к сервису,  ремонту, нет своевременной замены датчиков потока и кислородных датчиков, комплектующих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медоборудований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 Создать единую представительскую сервисную службу  по оперативному обслуживанию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медоборудования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миллионный город 1 перинатальный центр несет колоссальную нагрузку, необходимо планово ежегодно снижать показание для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родоразрешения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во 2-ых уровнях. Например в 2023г в роддомах 2-го уровня начать принимать с 30 недель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Этим самым будет повышаться квалификация и приобретение опыта ведения беременных женщин с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преэкламписей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тяжелой степени и родившихся новорожденных с 30 недельной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Учитывая малое количество родов в ГБ №3 и большое количество переведенных детей с ГБ №3  (за  3 месяца 2023г. из 12 поступивших детей со всех уровней, 5 ребенка поступили с первого уровня – ГБ №.3). </a:t>
            </a:r>
          </a:p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Объединения во всех роддомах  города отделения физиологии и патологии новорожденных, а также отделения детской реанимации и 2 этапа выхаживания недоношенных по примеру зарубежных клиник. Таким образом,  будет равномерная нагрузка медперсонала и большее время для самосовершенствования и повышения своей квалификации.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248" y="1"/>
            <a:ext cx="9145240" cy="83671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 дефектов в разрезе ПМСП по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неонатальным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потерям  в количестве  26 случаев  за 3 месяца по ГПЦ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4240" y="595125"/>
          <a:ext cx="9073023" cy="6196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037"/>
                <a:gridCol w="359297"/>
                <a:gridCol w="264938"/>
                <a:gridCol w="283525"/>
                <a:gridCol w="283525"/>
                <a:gridCol w="283525"/>
                <a:gridCol w="283525"/>
                <a:gridCol w="283525"/>
                <a:gridCol w="283525"/>
                <a:gridCol w="283525"/>
                <a:gridCol w="283525"/>
                <a:gridCol w="283525"/>
                <a:gridCol w="425287"/>
                <a:gridCol w="425287"/>
                <a:gridCol w="496168"/>
                <a:gridCol w="496168"/>
                <a:gridCol w="354406"/>
                <a:gridCol w="425287"/>
                <a:gridCol w="354406"/>
                <a:gridCol w="425287"/>
                <a:gridCol w="354406"/>
                <a:gridCol w="354406"/>
                <a:gridCol w="354406"/>
                <a:gridCol w="425512"/>
              </a:tblGrid>
              <a:tr h="1166321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Дефекты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     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 № 2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 № 3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4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5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 6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11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№ 12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ГП  ГБ № 2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пол. 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Чапаевка 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 Медицинский центр «Ай – Нұры»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"Medical center Shubarsu"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"Медицинский центр "РайМед"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«Медицинский центр </a:t>
                      </a:r>
                      <a:r>
                        <a:rPr lang="ru-RU" sz="9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Атамекен</a:t>
                      </a: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"QAMQOR GP".</a:t>
                      </a:r>
                      <a:endParaRPr lang="ru-RU" sz="9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Sunkar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Premium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Долана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Бұлақ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"Поликлиника "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Дау-Мед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"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"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Медикер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ЮК"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Сымбат-Нұр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kk-KZ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Ө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ркен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мед»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ТОО «</a:t>
                      </a:r>
                      <a:r>
                        <a:rPr lang="ru-RU" sz="9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Отау</a:t>
                      </a:r>
                      <a:r>
                        <a:rPr lang="ru-RU" sz="9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мед»</a:t>
                      </a:r>
                      <a:endParaRPr lang="ru-RU" sz="9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/>
                </a:tc>
              </a:tr>
              <a:tr h="170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11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Наличие </a:t>
                      </a:r>
                      <a:r>
                        <a:rPr lang="ru-RU" sz="1000" b="0" dirty="0" err="1">
                          <a:latin typeface="Times New Roman"/>
                          <a:ea typeface="Calibri"/>
                          <a:cs typeface="Times New Roman"/>
                        </a:rPr>
                        <a:t>контрацептивов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Лабораторные обследования 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>
                          <a:latin typeface="Times New Roman"/>
                          <a:ea typeface="Calibri"/>
                          <a:cs typeface="Times New Roman"/>
                        </a:rPr>
                        <a:t>Интергенитический</a:t>
                      </a: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 интервал 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>
                          <a:latin typeface="Times New Roman"/>
                          <a:ea typeface="Calibri"/>
                          <a:cs typeface="Times New Roman"/>
                        </a:rPr>
                        <a:t>Прегравидарная</a:t>
                      </a: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 подготовка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Нарушение протокола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Консультация КДБ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УЗИ 3 триместра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70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/>
                          <a:ea typeface="Calibri"/>
                          <a:cs typeface="Times New Roman"/>
                        </a:rPr>
                        <a:t>КТГ</a:t>
                      </a:r>
                      <a:endParaRPr lang="ru-RU" sz="1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8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>
                          <a:latin typeface="Times New Roman"/>
                          <a:ea typeface="Calibri"/>
                          <a:cs typeface="Times New Roman"/>
                        </a:rPr>
                        <a:t>Доплерометрия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Сбор анамнеза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Консультация необходимых специалистов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11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err="1">
                          <a:latin typeface="Times New Roman"/>
                          <a:ea typeface="Calibri"/>
                          <a:cs typeface="Times New Roman"/>
                        </a:rPr>
                        <a:t>Экстрагенитальная</a:t>
                      </a: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 патология ЭГЗ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1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Calibri"/>
                          <a:cs typeface="Times New Roman"/>
                        </a:rPr>
                        <a:t>Группа динамического наблюдения</a:t>
                      </a:r>
                      <a:endParaRPr lang="ru-RU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6" y="0"/>
            <a:ext cx="8425339" cy="83671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КАДРОВЫЙ  РЕСУРС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92516" y="836713"/>
            <a:ext cx="8811470" cy="580699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Утвержденный штат  – 641,0 ставок, из них: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Врачей  –  134,75;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СМП – 290,75;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ММП  – 148,25;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прочие ПП  - 67,25.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 перинатальном центре  работают 111 врача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из них в декретном отпуске 10</a:t>
            </a:r>
            <a:r>
              <a:rPr lang="en-US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акушер гинекологов -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(из них в декретном отпуске 4),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анестезиологов - 7, 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неонатологов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– 29 (из них в декретном отпуске 2),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врач эпидемиолог – 1, врач УЗИ – 8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другие врачи: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(специалист статист, специалист лаборатории, врач рентгенолог, </a:t>
            </a:r>
            <a:r>
              <a:rPr lang="ru-RU" sz="12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трансфузиолог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, врач генетик  терапевт и.т; из них 4 в декретном отпуске)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Медсестер и акушерок работают  -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362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, из них в декретном отпуске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122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Стаж работы более 5 лет: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Врачи – 97 –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87,4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Средний медицинский персонал - 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241</a:t>
            </a: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-66,6%</a:t>
            </a:r>
          </a:p>
          <a:p>
            <a:pPr>
              <a:buFont typeface="Wingdings" pitchFamily="2" charset="2"/>
              <a:buChar char="v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Стаж работы менее 5 лет: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Врачи –  </a:t>
            </a:r>
            <a:r>
              <a:rPr lang="kk-KZ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14 – 12,6%</a:t>
            </a:r>
            <a:endParaRPr lang="ru-RU" sz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2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Средний медицинский персонал – 121- 33,4%</a:t>
            </a:r>
          </a:p>
          <a:p>
            <a:pPr marL="285750" indent="-285750">
              <a:buFont typeface="Wingdings" pitchFamily="2" charset="2"/>
              <a:buChar char="v"/>
            </a:pPr>
            <a:endParaRPr lang="ru-RU" sz="12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Дефицит кадров </a:t>
            </a:r>
            <a:r>
              <a:rPr lang="ru-RU" sz="12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– нет</a:t>
            </a:r>
          </a:p>
          <a:p>
            <a:endParaRPr lang="ru-RU" sz="12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6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600" dirty="0" smtClean="0">
              <a:latin typeface="Bookman Old Style" panose="02050604050505020204" pitchFamily="18" charset="0"/>
            </a:endParaRPr>
          </a:p>
          <a:p>
            <a:endParaRPr lang="ru-RU" sz="5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2385" y="2492897"/>
            <a:ext cx="81829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068961"/>
            <a:ext cx="91039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1452" y="1556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837730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56" y="188641"/>
            <a:ext cx="9073232" cy="864095"/>
          </a:xfrm>
        </p:spPr>
        <p:txBody>
          <a:bodyPr>
            <a:normAutofit fontScale="90000"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данной таблице установлено 26 случаях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потерь за 3 месяца 2023г. в разрезе ПМСП задействованы 22 поликлиник, где выявлены дефекты в оказании перинатальной помощи на уровне первичного звена: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6246" y="974668"/>
          <a:ext cx="8856985" cy="5334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188"/>
                <a:gridCol w="3034606"/>
                <a:gridCol w="1771397"/>
                <a:gridCol w="1771397"/>
                <a:gridCol w="1771397"/>
              </a:tblGrid>
              <a:tr h="32422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Дефекты: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Примечание </a:t>
                      </a:r>
                      <a:endParaRPr lang="ru-RU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Абс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Наличие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контрацептивов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13,3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втором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Лабораторные обследования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восьмом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Интергенитический интервал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13,3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втором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Прегравидарная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подготовка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25,6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первом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Нарушение протокола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пятом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Консультация КДБ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восьмом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УЗИ 3 триместра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восьмом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КТГ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четвертом месте 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Доплерометрия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четвертом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Сбор анамнеза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третьем месте</a:t>
                      </a:r>
                    </a:p>
                  </a:txBody>
                  <a:tcPr marL="68580" marR="68580" marT="0" marB="0"/>
                </a:tc>
              </a:tr>
              <a:tr h="471232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Консультация необходимых специалистов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10,0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третьем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Экстрагенитальная патология ЭГЗ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шестом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динамического наблюдения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седьмом месте</a:t>
                      </a:r>
                    </a:p>
                  </a:txBody>
                  <a:tcPr marL="68580" marR="68580" marT="0" marB="0"/>
                </a:tc>
              </a:tr>
              <a:tr h="324228"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6248" y="188640"/>
            <a:ext cx="8928992" cy="5976664"/>
          </a:xfrm>
        </p:spPr>
        <p:txBody>
          <a:bodyPr>
            <a:no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Эти данные указывают на недостаточное  динамического наблюдения на уровне ПМСП в  проведении  мероприятии по повышению индекса здоровья  и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оздоравливание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женщин фертильного возраста.  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Основные дефекты в недостаточном  динамическом  наблюдении  на уровне ПМСП следующие:  не учитывают паритет родов,  наличие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контрацептивов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,   лабораторные обследования в неполном объеме, соблюдение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интергенитического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 интервала, не проводят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прегравидарную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 подготовку,   нарушение протокола диагностики и лечения,  нет консультации  в  КДБ,   своевременное проведение  УЗИ  в 3 триместрах, КТГ плода,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доплерометрия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,  не проводят тщательный сбор анамнеза,  проведение   консультации необходимых специалистов,  в наличии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экстрагенитальной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 патологии (далее ЭГЗ),  группа динамического наблюдения,  своевременное  проведение  антенатального  ухода  за беременными женщинами  (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фоллиевая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кислота, аспирин, кальций).</a:t>
            </a:r>
          </a:p>
          <a:p>
            <a:pPr lvl="0" fontAlgn="base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23 случаях – 25,6%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прегравидарная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 подготовка — это комплекс диагностических и лечебно - профилактических мероприятий, направленных на подготовку пары к успешному зачатию, нормальному течению беременности и рождению здорового ребёнка. Она также включает оценку всех имеющихся факторов риска (медицинских, социально-экономических, культурных и т.д.) и устранение/ уменьшение их влияния.</a:t>
            </a:r>
          </a:p>
          <a:p>
            <a:pPr fontAlgn="base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Современная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прегравидарная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подготовка предполагает три основных этапа:</a:t>
            </a:r>
          </a:p>
          <a:p>
            <a:pPr lvl="0" fontAlgn="base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Первым этапом проводится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периконцепционная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оценка репродуктивного здоровья супружеской пары: медико-генетическое консультирование, которое позволяет еще до зачатия оценить вероятность возникновения врожденных аномалий у плода; клиническое обследование, обязательно включающее диагностику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урогенитальных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и TORCH-инфекций; оценка соматического статуса женщины и при необходимости его коррекция; санация очагов инфекции.  </a:t>
            </a:r>
          </a:p>
          <a:p>
            <a:pPr lvl="0" fontAlgn="base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Второй этап включает применение, как минимум за 3 мес. до наступления беременности, витаминно-минеральных комплексов, содержащих в качестве обязательных компонентов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фолиевую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кислоту, йод и антиоксиданты, что значительно снижает риск рождения детей с врожденными аномалиями развития. Кроме того, применение витаминно-минеральных комплексов в период зачатия снижает частоту раннего токсикоза и угрозу прерывания беременности в I триместре. </a:t>
            </a:r>
          </a:p>
          <a:p>
            <a:pPr lvl="0" fontAlgn="base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Третий этап включает раннюю диагностику беременности в целях оптимального ведения ранних сроков, своевременного выявления факторов риска осложненного течения беременности и профилактики осложнений.</a:t>
            </a:r>
          </a:p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Таким образом, на современном этапе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прегравидарная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подготовка отличается комплексным подходом и способствует наступлению беременности с оптимальными показателями, предупреждает развитие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гестационных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осложнений и позволяет улучшить перинатальные исходы, а соответственно улучшить здоровье популяции в целом.</a:t>
            </a:r>
          </a:p>
          <a:p>
            <a:pPr lvl="0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12 случаях – 13,3% не соблюдение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интергенитического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интервала играет  большую роль в прогнозе данной текущей беременности.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Интергенетический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интервал - это период времени между рождениями первого и второго, а также всех последующих детей, соответственно. При соблюдении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интергенетического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 интервала более 2-х лет наблюдается снижение осложнений течения беременности в 2 и более раз. </a:t>
            </a:r>
          </a:p>
          <a:p>
            <a:pPr lvl="0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12 случаях – 13,3%  наличие  </a:t>
            </a:r>
            <a:r>
              <a:rPr lang="ru-RU" sz="1100" b="1" dirty="0" err="1" smtClean="0">
                <a:latin typeface="Times New Roman" pitchFamily="18" charset="0"/>
                <a:cs typeface="Times New Roman" pitchFamily="18" charset="0"/>
              </a:rPr>
              <a:t>контрацептивов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, очень важно при  планирование семьи и  предупреждение беременности у женщин моложе 19 лет и старше 35 лет, а также соблюдение интервала между родами не менее 2–2,5 лет снижают материнскую и детскую смертность более чем в 2 раза.</a:t>
            </a:r>
          </a:p>
          <a:p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1340" y="404664"/>
            <a:ext cx="7645215" cy="5040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деятельности коечного фонда </a:t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12 мес. 2021-2022 г. г.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10062" y="1000106"/>
          <a:ext cx="9141363" cy="5761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34"/>
                <a:gridCol w="580567"/>
                <a:gridCol w="580567"/>
                <a:gridCol w="520720"/>
                <a:gridCol w="575897"/>
                <a:gridCol w="647886"/>
                <a:gridCol w="672543"/>
                <a:gridCol w="656213"/>
                <a:gridCol w="594936"/>
                <a:gridCol w="595863"/>
                <a:gridCol w="575897"/>
                <a:gridCol w="647886"/>
                <a:gridCol w="719872"/>
                <a:gridCol w="611382"/>
              </a:tblGrid>
              <a:tr h="999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учреждений </a:t>
                      </a:r>
                    </a:p>
                  </a:txBody>
                  <a:tcPr marL="9752" marR="9752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Развернуто коек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Пролечено больных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Выполнено к/</a:t>
                      </a:r>
                      <a:r>
                        <a:rPr lang="ru-RU" sz="15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Занятость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 койки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50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Ср.пребывание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90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</a:t>
                      </a: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 года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Кон. года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Ср.  год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  <a:tr h="5454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физиология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8131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6661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27480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25968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343,5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324,6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101,6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83,2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</a:tr>
              <a:tr h="545419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Патология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1084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1420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4111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latin typeface="Times New Roman"/>
                        </a:rPr>
                        <a:t>5342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205,5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267,1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54,2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71,0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</a:tr>
              <a:tr h="545419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Гинекология 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356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382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1515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1528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151,5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152,8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35,6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38,2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</a:tr>
              <a:tr h="902681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вых.нед.и</a:t>
                      </a:r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500" b="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пат.нов</a:t>
                      </a:r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2176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3061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26755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28031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endParaRPr lang="kk-KZ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486,4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509,6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39,5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55,6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12,3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9,1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/>
                </a:tc>
              </a:tr>
              <a:tr h="679392">
                <a:tc>
                  <a:txBody>
                    <a:bodyPr/>
                    <a:lstStyle/>
                    <a:p>
                      <a:r>
                        <a:rPr lang="kk-KZ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КВИ инфекц.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388</a:t>
                      </a: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2026</a:t>
                      </a: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9752" marR="9752" marT="9525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405,2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77,6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5,2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0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19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latin typeface="Times New Roman"/>
                        </a:rPr>
                        <a:t>12135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latin typeface="Times New Roman"/>
                        </a:rPr>
                        <a:t>11524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latin typeface="Times New Roman"/>
                        </a:rPr>
                        <a:t>61887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latin typeface="Times New Roman"/>
                        </a:rPr>
                        <a:t>60869</a:t>
                      </a:r>
                    </a:p>
                  </a:txBody>
                  <a:tcPr marL="9752" marR="9752" marT="9525" marB="0" anchor="b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375,1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368,9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73,5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69,8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5,1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 smtClean="0">
                        <a:latin typeface="Times New Roman"/>
                      </a:endParaRPr>
                    </a:p>
                    <a:p>
                      <a:pPr algn="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5,3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752" marR="9752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1340" y="404664"/>
            <a:ext cx="7645215" cy="5040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деятельности коечного фонда </a:t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3 мес. 2022-2023 г. г.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83780" y="1041544"/>
          <a:ext cx="8993925" cy="5555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407"/>
                <a:gridCol w="571204"/>
                <a:gridCol w="571204"/>
                <a:gridCol w="512321"/>
                <a:gridCol w="566610"/>
                <a:gridCol w="637434"/>
                <a:gridCol w="661697"/>
                <a:gridCol w="645629"/>
                <a:gridCol w="585340"/>
                <a:gridCol w="586252"/>
                <a:gridCol w="566610"/>
                <a:gridCol w="637434"/>
                <a:gridCol w="708262"/>
                <a:gridCol w="601521"/>
              </a:tblGrid>
              <a:tr h="11340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учреждений </a:t>
                      </a:r>
                    </a:p>
                  </a:txBody>
                  <a:tcPr marL="9752" marR="9752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Развернуто коек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Пролечено больных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Выполнено к/</a:t>
                      </a:r>
                      <a:r>
                        <a:rPr lang="ru-RU" sz="13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Занятость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Оборот койки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Ср.пребывание </a:t>
                      </a:r>
                    </a:p>
                  </a:txBody>
                  <a:tcPr marL="9752" marR="9752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4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</a:t>
                      </a:r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 года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Кон. года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Ср.  год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2023г</a:t>
                      </a: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  <a:tr h="5941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физиология 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1608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1630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6459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6556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80,7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81,9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20,1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20,4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</a:p>
                  </a:txBody>
                  <a:tcPr marL="9752" marR="9752" marT="9525" marB="0" anchor="ctr"/>
                </a:tc>
              </a:tr>
              <a:tr h="46689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Патология</a:t>
                      </a:r>
                      <a:endParaRPr lang="ru-RU" sz="13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1298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1176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64,9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58,8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18,1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13,4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  <a:tr h="460576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kern="120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Гинекология 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280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26,1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4,3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  <a:tr h="878214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вых.нед.и</a:t>
                      </a:r>
                      <a:r>
                        <a:rPr lang="ru-RU" sz="13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пат.нов</a:t>
                      </a:r>
                      <a:r>
                        <a:rPr lang="ru-RU" sz="1300" b="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698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756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6965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7045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126,6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128,1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13,7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9,3</a:t>
                      </a:r>
                      <a:endParaRPr lang="ru-RU" sz="13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  <a:tr h="88788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Итого</a:t>
                      </a:r>
                      <a:endParaRPr lang="ru-RU" sz="13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2732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2719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15002</a:t>
                      </a: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15038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90,9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91,1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16,5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16,5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3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3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lang="ru-RU" sz="13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752" marR="9752" marT="9525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8791" y="71417"/>
            <a:ext cx="8630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cap="smal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ea typeface="+mj-ea"/>
                <a:cs typeface="Times New Roman" pitchFamily="18" charset="0"/>
              </a:rPr>
              <a:t>Проделанная работа</a:t>
            </a:r>
            <a:endParaRPr lang="ru-RU" sz="2400" b="1" cap="small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65362604"/>
              </p:ext>
            </p:extLst>
          </p:nvPr>
        </p:nvGraphicFramePr>
        <p:xfrm>
          <a:off x="219380" y="571480"/>
          <a:ext cx="8922731" cy="4786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Группа 5"/>
          <p:cNvGrpSpPr/>
          <p:nvPr/>
        </p:nvGrpSpPr>
        <p:grpSpPr>
          <a:xfrm>
            <a:off x="877614" y="5357828"/>
            <a:ext cx="8131770" cy="642943"/>
            <a:chOff x="664845" y="50497"/>
            <a:chExt cx="3555623" cy="748057"/>
          </a:xfrm>
        </p:grpSpPr>
        <p:sp>
          <p:nvSpPr>
            <p:cNvPr id="8" name="Прямоугольник с двумя скругленными соседними углами 7"/>
            <p:cNvSpPr/>
            <p:nvPr/>
          </p:nvSpPr>
          <p:spPr>
            <a:xfrm rot="5400000">
              <a:off x="2065666" y="-1350324"/>
              <a:ext cx="748057" cy="3549699"/>
            </a:xfrm>
            <a:prstGeom prst="round2SameRect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696824" y="216731"/>
              <a:ext cx="3523644" cy="348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7620" rIns="7620" bIns="7620" numCol="1" spcCol="1270" anchor="ctr" anchorCtr="0">
              <a:noAutofit/>
            </a:bodyPr>
            <a:lstStyle/>
            <a:p>
              <a:pPr lvl="0"/>
              <a:r>
                <a:rPr lang="ru-RU" sz="120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 на базе перинатального центра в 2019 г. открыта бактериологическая лаборатория, в 2021 году достигнут показатель раннего (до 24 часов) определения чувствительности что позволяет целенаправленно решать вопросы антибактериальной терапии новорожденных и родильниц. </a:t>
              </a:r>
            </a:p>
          </p:txBody>
        </p:sp>
      </p:grpSp>
      <p:grpSp>
        <p:nvGrpSpPr>
          <p:cNvPr id="4" name="Группа 9"/>
          <p:cNvGrpSpPr/>
          <p:nvPr/>
        </p:nvGrpSpPr>
        <p:grpSpPr>
          <a:xfrm>
            <a:off x="219379" y="5286390"/>
            <a:ext cx="585097" cy="785819"/>
            <a:chOff x="-71438" y="500066"/>
            <a:chExt cx="574798" cy="82114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2" name="Нашивка 11"/>
            <p:cNvSpPr/>
            <p:nvPr/>
          </p:nvSpPr>
          <p:spPr>
            <a:xfrm rot="5400000">
              <a:off x="-194609" y="623237"/>
              <a:ext cx="821140" cy="574798"/>
            </a:xfrm>
            <a:prstGeom prst="chevron">
              <a:avLst/>
            </a:prstGeom>
            <a:grpFill/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Нашивка 4"/>
            <p:cNvSpPr/>
            <p:nvPr/>
          </p:nvSpPr>
          <p:spPr>
            <a:xfrm>
              <a:off x="-71438" y="873311"/>
              <a:ext cx="510932" cy="16049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2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Группа 17"/>
          <p:cNvGrpSpPr/>
          <p:nvPr/>
        </p:nvGrpSpPr>
        <p:grpSpPr>
          <a:xfrm>
            <a:off x="219379" y="5929331"/>
            <a:ext cx="588469" cy="714380"/>
            <a:chOff x="0" y="2567988"/>
            <a:chExt cx="574798" cy="681547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19" name="Нашивка 18"/>
            <p:cNvSpPr/>
            <p:nvPr/>
          </p:nvSpPr>
          <p:spPr>
            <a:xfrm rot="5400000">
              <a:off x="-53375" y="2621363"/>
              <a:ext cx="681547" cy="574798"/>
            </a:xfrm>
            <a:prstGeom prst="chevron">
              <a:avLst/>
            </a:prstGeom>
            <a:grpFill/>
          </p:spPr>
          <p:style>
            <a:lnRef idx="2">
              <a:schemeClr val="accent4">
                <a:hueOff val="-3348577"/>
                <a:satOff val="20174"/>
                <a:lumOff val="1617"/>
                <a:alphaOff val="0"/>
              </a:schemeClr>
            </a:lnRef>
            <a:fillRef idx="1">
              <a:schemeClr val="accent4">
                <a:hueOff val="-3348577"/>
                <a:satOff val="20174"/>
                <a:lumOff val="1617"/>
                <a:alphaOff val="0"/>
              </a:schemeClr>
            </a:fillRef>
            <a:effectRef idx="0">
              <a:schemeClr val="accent4">
                <a:hueOff val="-3348577"/>
                <a:satOff val="20174"/>
                <a:lumOff val="161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Нашивка 4"/>
            <p:cNvSpPr/>
            <p:nvPr/>
          </p:nvSpPr>
          <p:spPr>
            <a:xfrm>
              <a:off x="71438" y="2817648"/>
              <a:ext cx="428628" cy="2274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5629554" y="4153831"/>
            <a:ext cx="3459034" cy="69966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344" tIns="7620" rIns="7620" bIns="7620" numCol="1" spcCol="1270" anchor="ctr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sz="1200" kern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23"/>
          <p:cNvGrpSpPr/>
          <p:nvPr/>
        </p:nvGrpSpPr>
        <p:grpSpPr>
          <a:xfrm>
            <a:off x="804477" y="6072207"/>
            <a:ext cx="8191358" cy="515708"/>
            <a:chOff x="542819" y="55408"/>
            <a:chExt cx="3581678" cy="548349"/>
          </a:xfrm>
        </p:grpSpPr>
        <p:sp>
          <p:nvSpPr>
            <p:cNvPr id="42" name="Прямоугольник с двумя скругленными соседними углами 41"/>
            <p:cNvSpPr/>
            <p:nvPr/>
          </p:nvSpPr>
          <p:spPr>
            <a:xfrm rot="5400000">
              <a:off x="2082777" y="-1452571"/>
              <a:ext cx="533741" cy="3549699"/>
            </a:xfrm>
            <a:prstGeom prst="round2SameRect">
              <a:avLst/>
            </a:prstGeom>
          </p:spPr>
          <p:style>
            <a:lnRef idx="2">
              <a:schemeClr val="accent4">
                <a:hueOff val="-1116192"/>
                <a:satOff val="6725"/>
                <a:lumOff val="53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Прямоугольник 42"/>
            <p:cNvSpPr/>
            <p:nvPr/>
          </p:nvSpPr>
          <p:spPr>
            <a:xfrm>
              <a:off x="542819" y="122126"/>
              <a:ext cx="3459347" cy="4816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7620" rIns="7620" bIns="7620" numCol="1" spcCol="1270" anchor="ctr" anchorCtr="0">
              <a:noAutofit/>
            </a:bodyPr>
            <a:lstStyle/>
            <a:p>
              <a:pPr lvl="0"/>
              <a:r>
                <a:rPr lang="ru-RU" sz="120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Внедрен 100% скрининг на </a:t>
              </a:r>
              <a:r>
                <a:rPr lang="ru-RU" sz="1200" dirty="0" err="1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ретинопатию</a:t>
              </a:r>
              <a:r>
                <a:rPr lang="ru-RU" sz="120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среди недоношенных новорожденных в ГПЦ. </a:t>
              </a:r>
              <a:endParaRPr lang="ru-RU" sz="12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97754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1926" y="274639"/>
            <a:ext cx="8381486" cy="22540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Приоритеты на 202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год.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68076" y="642919"/>
            <a:ext cx="8425339" cy="5929355"/>
          </a:xfrm>
        </p:spPr>
        <p:txBody>
          <a:bodyPr>
            <a:normAutofit fontScale="92500" lnSpcReduction="10000"/>
          </a:bodyPr>
          <a:lstStyle/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Работа с кадрами: Повышать уровень квалификаций главных врачей и заместителей главных врачей по вопросам организации службы родовспоможения и детства - в клиниках передового опыта (ближнее и дальнее зарубежье).</a:t>
            </a:r>
          </a:p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Проводить обучение медицинских работников акушерского профиля в соответствии с планом обучения, составленного на основании предложений отдела кадров и с учетом допущенных критических случаев.</a:t>
            </a:r>
          </a:p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Обеспечить практическую подготовку молодых и вновь прибывших медицинских кадров путем наставничества более опытными медицинскими работниками.</a:t>
            </a:r>
          </a:p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Подготовить в зарубежных клиниках не менее 1 сертифицированного тренера по первичной реанимации новорожденных (</a:t>
            </a:r>
            <a:r>
              <a:rPr lang="en-US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NRP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), 1 –го тренера по обеспечению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стандарного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акушерского ухода. </a:t>
            </a:r>
          </a:p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Обеспечить обучение сертифицированными тренерами по первичной реанимации новорожденных (</a:t>
            </a:r>
            <a:r>
              <a:rPr lang="en-US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NRP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 100%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неонатологов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и акушер – гинекологов, с обеспечением работы в команде с СМР -  применением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симуляционных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заданий не реже 1 раз в квартал.</a:t>
            </a:r>
          </a:p>
          <a:p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Согласование и решение вопроса капитального ремонта с выделением полноценного приемного покоя –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триаж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–зоны,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оперблока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, а также административного здания с бактериологической лабораторией с целью </a:t>
            </a:r>
            <a:r>
              <a:rPr lang="ru-RU" sz="19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высвождения</a:t>
            </a:r>
            <a:r>
              <a:rPr lang="ru-RU" sz="19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свободных помещений для профильных отделений перинатального центра.</a:t>
            </a:r>
          </a:p>
          <a:p>
            <a:pPr lvl="0"/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219379" y="0"/>
            <a:ext cx="8849594" cy="6572272"/>
          </a:xfrm>
        </p:spPr>
        <p:txBody>
          <a:bodyPr>
            <a:noAutofit/>
          </a:bodyPr>
          <a:lstStyle/>
          <a:p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Принять меры по обеспечению медицинскими кадрами в части увеличения соотношения количества средних медицинских работников к количеству пациентов в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неонатальных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отделениях: 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1. в отделениях реанимации и интенсивной терапии новорожденных: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а) на 1 СМР – 1 пациент, находящийся на ИВЛ (с высокими параметрами: </a:t>
            </a:r>
            <a:r>
              <a:rPr lang="en-US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fiO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 более 60%, МАР – более 10 см Н2О, на ВЧИВЛ, на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инотропной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поддержке);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б) на 1 СМР 2 пациента на умеренных параметрах ИВЛ, на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неинвазивной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вентиляции легких.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2. в отделениях патологии новорожденных: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а)в отделении выхаживания новорожденных: на 1 СМР - 3 пациента, получающих респираторную терапию и парентеральное питание;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б) в отделениях патологии новорожденных: 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на 1 СМР 4 недоношенных пациентов с массой тела менее 1 000 грамм;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на 1 СМР 6  недоношенных пациентов с массой тела менее1500 грамм;</a:t>
            </a:r>
            <a:b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на 1 СМР 8 детей с массой тела 1500 грамм и более.</a:t>
            </a:r>
          </a:p>
          <a:p>
            <a:pPr>
              <a:lnSpc>
                <a:spcPct val="80000"/>
              </a:lnSpc>
              <a:defRPr/>
            </a:pP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Обеспечить на уровне стационаров проведение экстренного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мультидисциплинарного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консилиума с участием руководителей МО (заместителей первого руководителя, профильных специалистов) для беременных и родильниц в критическом состоянии с целью рационального выбора тактики ведения,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родоразрешения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, лечения и ухода (в режиме </a:t>
            </a:r>
            <a:r>
              <a:rPr lang="ru-RU" sz="1800" dirty="0" err="1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телемедицины</a:t>
            </a: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65760" lvl="1" indent="-256032">
              <a:lnSpc>
                <a:spcPct val="80000"/>
              </a:lnSpc>
              <a:spcBef>
                <a:spcPts val="400"/>
              </a:spcBef>
              <a:buSzPct val="68000"/>
              <a:buFont typeface="Wingdings 3"/>
              <a:buChar char=""/>
              <a:defRPr/>
            </a:pPr>
            <a:r>
              <a:rPr lang="ru-RU" sz="18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Усилить работу взаимодействия государственных и частных медицинских организаций, оказывающих акушерско-гинекологическую помощь с обязательным привлечением  при разборе случаев материнской смертности и критических состояний.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61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6" y="260648"/>
            <a:ext cx="8425339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 КАДРОВОГО  РЕСУРСА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46243" y="764705"/>
          <a:ext cx="8993927" cy="394335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267251"/>
                <a:gridCol w="1170194"/>
                <a:gridCol w="1023920"/>
                <a:gridCol w="1067687"/>
                <a:gridCol w="1916738"/>
                <a:gridCol w="1548137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«высшая» категория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«первая» категория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«вторая» категория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сертификат </a:t>
                      </a: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специалиста без присвоения квалификационной категории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Категорийность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</a:tr>
              <a:tr h="8605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Врачи-111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(из них молодые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Специалисты-14)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31-32,0%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2-22,6%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17-17,5%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-27,8% ( не включая молодых специалистов)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72,2%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</a:tr>
              <a:tr h="1299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Средний медицинский </a:t>
                      </a: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персонал-362</a:t>
                      </a:r>
                      <a:r>
                        <a:rPr kumimoji="0" lang="ru-RU" sz="1500" kern="1200" baseline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 высшим медицинским образованием -19, молодые специалисты-62).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53-17,7%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35-11,7</a:t>
                      </a:r>
                      <a:r>
                        <a:rPr kumimoji="0" lang="kk-KZ" sz="1500" kern="1200" baseline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16- 5,3%</a:t>
                      </a:r>
                      <a:endParaRPr kumimoji="0"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196-65,3%  ( не включая молодых специалистов)</a:t>
                      </a:r>
                    </a:p>
                  </a:txBody>
                  <a:tcPr marL="70211" marR="7021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34,7%</a:t>
                      </a:r>
                    </a:p>
                  </a:txBody>
                  <a:tcPr marL="70211" marR="70211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 rot="10800000" flipV="1">
            <a:off x="478664" y="4678207"/>
            <a:ext cx="825671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4240" y="4797153"/>
            <a:ext cx="9001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/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За 2021 год обучены </a:t>
            </a:r>
            <a:r>
              <a:rPr lang="en-US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152 сотрудников (47,0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59 – врачей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93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- среднего медицинского персонала.</a:t>
            </a:r>
          </a:p>
          <a:p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За 2022 год  обучены  237 сотрудников (47,4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111– врачей; из них: 1- врач прошел обучение за границей;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126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- среднего медицинского персонала.</a:t>
            </a:r>
          </a:p>
          <a:p>
            <a:pPr marL="285750" indent="-285750"/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За 2023 год </a:t>
            </a:r>
            <a:r>
              <a:rPr lang="en-US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-полугодие обучены-11 сотрудников (3,2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 – врачей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- среднего медицинского персонала.</a:t>
            </a:r>
          </a:p>
          <a:p>
            <a:pPr marL="285750" indent="-285750"/>
            <a:endParaRPr lang="kk-KZ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kk-KZ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kk-KZ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kk-KZ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ru-RU" sz="1400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4" y="188641"/>
            <a:ext cx="7645215" cy="64807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Материально-технической оснащение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8074" y="1196755"/>
            <a:ext cx="7645215" cy="527707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Оснащенность  согласно  ИС СУМТ  (система управления медицинской техникой) -81,9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2022 года за счет средств ГПЦ были приобретены  на сумму 14 775,0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тыс.тг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Инфузионный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щприцевой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насос-16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ед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Рециркулятор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воздуха-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13ед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Ларингоскоп-1ед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Дистиллятор-1ед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Лабораторная центрифуга-1ед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Нагревательный столик-1ед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Холодильник лабораторный-1ед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None/>
              <a:defRPr/>
            </a:pPr>
            <a:endParaRPr lang="kk-KZ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Безвозмездно были получены 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Прикроватный монитор CSM 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Система для обогрева/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охлождения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пациента-1ед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Диагностические Линзы Непрямой Офтальмологии-2ед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4" y="274641"/>
            <a:ext cx="7645215" cy="7778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Материально-техническое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оснащение за счет ГПЦ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8074" y="1196975"/>
            <a:ext cx="7645215" cy="5276851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1 квартал 2023 года за счет средств ГПЦ были приобретены  (на стадии поставки ) на общую сумму  78 891 623,00 </a:t>
            </a:r>
            <a:r>
              <a:rPr lang="ru-RU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тыс.тг</a:t>
            </a:r>
            <a:endPara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Инфузионная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помпа</a:t>
            </a:r>
            <a:r>
              <a:rPr lang="ru-RU" sz="1400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– 6 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Дистиллятор с баком накопителем 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– 1ед.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Лабораторная центрифуга – 2 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Инфузионный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шприцевой насос (на стадии подписания договора) – 4 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Портативный рентгеновский аппарат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(на стадии поставки товара)</a:t>
            </a: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 – 1 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Портативный УЗИ аппарат с кардиологическими 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конвексными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датчиками для взрослых и новорожденных  (на стадии поставки товара) – 1 ед.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Кровать функциональная с механическим приводом – 7 ед.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Фетальный монитор – 1 ед.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Безвозмездно были получены 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Офтальмологические шлемы - 1 ед.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ИВЛ аппарат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BIYOBENT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-10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ед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Щприцевой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насос-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10ед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Текущий ремонт здания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8074" y="1600203"/>
            <a:ext cx="7645215" cy="4873625"/>
          </a:xfrm>
        </p:spPr>
        <p:txBody>
          <a:bodyPr/>
          <a:lstStyle/>
          <a:p>
            <a:pPr marL="342900" indent="-342900" eaLnBrk="1" fontAlgn="auto" hangingPunct="1">
              <a:spcAft>
                <a:spcPts val="0"/>
              </a:spcAft>
              <a:defRPr/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Заключен договор (работы ведутся)  на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«ремонт здании и благоустройство территории » на сумму  26 500,0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тыс.тг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fontAlgn="auto" hangingPunct="1">
              <a:spcAft>
                <a:spcPts val="0"/>
              </a:spcAft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Отремонтированы  пластиковые окна здания,  заменены  пластиковые двери, договор   на общую сумму - 4 290,0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тыс.тг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4354" y="2"/>
            <a:ext cx="8425339" cy="50004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показатели работы.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9380" y="620689"/>
          <a:ext cx="8810888" cy="59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782"/>
                <a:gridCol w="2904881"/>
                <a:gridCol w="1401722"/>
                <a:gridCol w="1447340"/>
                <a:gridCol w="1349556"/>
                <a:gridCol w="1199607"/>
              </a:tblGrid>
              <a:tr h="6403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ru-RU" sz="15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</a:t>
                      </a: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год 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3 мес </a:t>
                      </a:r>
                      <a:endParaRPr lang="ru-RU" sz="150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3 мес</a:t>
                      </a:r>
                      <a:endParaRPr lang="ru-RU" sz="150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</a:t>
                      </a:r>
                      <a:r>
                        <a:rPr lang="kk-KZ" sz="1500" kern="1200" baseline="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</a:t>
                      </a: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 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4189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родов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8438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6699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1643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1622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т.ч. сельские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97-1,2%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113-1,7%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25-1,5%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15-0,9%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Запоздалые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753-8,9%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286-4,3%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59-3,6%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89-5,5%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err="1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Преждевр</a:t>
                      </a: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роды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1360-16,2%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1645-24,5%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466-28,3%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393-24,2%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500-999 </a:t>
                      </a:r>
                      <a:r>
                        <a:rPr lang="ru-RU" sz="1500" kern="1200" dirty="0" err="1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183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246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78-15,0%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80-18,4%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1000-1499гр.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274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78-15,0%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72-16,5%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1500-2499гр.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1021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829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220-42,2%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168-38,5%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2500 и более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516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145-27,8%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116-26,6%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т. ч. преждевр роды от 22 до 34нед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726-8,6%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671-10,0%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186-11,3%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160-9,8%</a:t>
                      </a:r>
                      <a:endParaRPr lang="ru-RU" sz="1500" b="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 числа родов</a:t>
                      </a: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физиолог-кие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2926-34,7%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1158-17,3%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207-12,6%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50-3,1%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патологические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5512-65,3%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5541-82,7%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1436-87,4%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1572-96,9%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Кесарева сечение (всего)</a:t>
                      </a: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2589-30,6%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1976-29,5%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591-35,9%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430-26,5%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Акушерские кровотечения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372-4,4%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338-5,0%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86-5,2%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52-3,2%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Роды с рубцом на матке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316-3,7%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365-7,7%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76-7,2%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92-7,7%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Материнская смертность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2-23,5%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2-29,4%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5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9380" y="575261"/>
          <a:ext cx="8853853" cy="5973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680"/>
                <a:gridCol w="3379114"/>
                <a:gridCol w="1630559"/>
                <a:gridCol w="1683624"/>
                <a:gridCol w="1569876"/>
              </a:tblGrid>
              <a:tr h="14935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ln w="10541" cmpd="sng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Акушерские кровотечение всего- из них: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3 мес.2022г.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3мес.2023г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в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1,5 раз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86-5,2%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52-3,2%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4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Кровотечение во время беременности                           из них литр и более 1000,0мл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20-1,2%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8-0,5%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в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2,5раз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6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Консервативный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2-10,0%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на </a:t>
                      </a:r>
                      <a:r>
                        <a:rPr lang="kk-KZ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случая, что составляет </a:t>
                      </a:r>
                      <a:r>
                        <a:rPr lang="kk-KZ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40,0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</a:t>
                      </a:r>
                      <a:endParaRPr lang="ru-RU" sz="13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Хирургический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18-90,0%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на</a:t>
                      </a:r>
                      <a:r>
                        <a:rPr lang="kk-KZ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r>
                        <a:rPr lang="kk-KZ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случая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что составляет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40,0%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Количество органосохраняющих операции(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Б-линч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9-50,0%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на</a:t>
                      </a:r>
                      <a:r>
                        <a:rPr lang="kk-KZ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r>
                        <a:rPr lang="kk-KZ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случая</a:t>
                      </a: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что составляет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50,0%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8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Количество 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органоуносящих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операции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9-50,0%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ПОНРП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Предлежание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плаценты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8-88,9%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- после  кесарево  сечение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18-100%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снижение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4 раз</a:t>
                      </a:r>
                      <a:endParaRPr lang="ru-RU" sz="13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kern="1200" dirty="0">
                        <a:ln w="10541" cmpd="sng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0211" marR="70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88256" y="116632"/>
            <a:ext cx="8496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Акушерские кровотечение  за  3  месяца  2023 г. в сравнений  за 3 месяца 2022г.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1718</TotalTime>
  <Words>5723</Words>
  <Application>Microsoft Office PowerPoint</Application>
  <PresentationFormat>Произвольный</PresentationFormat>
  <Paragraphs>1909</Paragraphs>
  <Slides>37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Эркер</vt:lpstr>
      <vt:lpstr>Слайд 1</vt:lpstr>
      <vt:lpstr>Структурные подразделения и мощность перинатального центра </vt:lpstr>
      <vt:lpstr>КАДРОВЫЙ  РЕСУРС</vt:lpstr>
      <vt:lpstr>РАЗВИТИЕ  КАДРОВОГО  РЕСУРСА</vt:lpstr>
      <vt:lpstr>Материально-технической оснащение</vt:lpstr>
      <vt:lpstr>Материально-техническое оснащение за счет ГПЦ</vt:lpstr>
      <vt:lpstr>Текущий ремонт здания</vt:lpstr>
      <vt:lpstr>Основные показатели работы.</vt:lpstr>
      <vt:lpstr>Слайд 9</vt:lpstr>
      <vt:lpstr>Слайд 10</vt:lpstr>
      <vt:lpstr>Отчетные данные по Городскому перинатальному центру г.Шымкент за         3 месяца 2023г. в сравнении за 3 месяца 2022г. </vt:lpstr>
      <vt:lpstr>Показатели по городскому перинатальному центру  г. Шымкент  за 3  месяца  2023г. </vt:lpstr>
      <vt:lpstr>Данные по диаграмме следующее:</vt:lpstr>
      <vt:lpstr>Общая летальность по нозологии  в разрезе весовой категории  за 3 месяца 2023г. по ГПЦ  г. Шымкент </vt:lpstr>
      <vt:lpstr>Слайд 15</vt:lpstr>
      <vt:lpstr> </vt:lpstr>
      <vt:lpstr>Структура неонатальных потерь в раннем неонатальном периоде (РНС)  по нозологии в разрезе весовой категории за  3 месяца 2023г. </vt:lpstr>
      <vt:lpstr>Структура неонатальных потерь в раннем неонатальном периоде (РНС)  по нозологии в разрезе весовой категории за  3 месяца 2023г. </vt:lpstr>
      <vt:lpstr>Структура неонатальных потерь в позднем  неонатальном периоде (ПНС)  по нозологии в разрезе весовой категории  за  3 месяца  2023г. </vt:lpstr>
      <vt:lpstr>06.01.2023г.  проведено УЗИ плода в ГДЦ   заключение:  МВПР ВПР ЦНС –Синдром Арнольда –Киари. Внутренняя гидроцефалия. ДНТ spina bifida пояснично-крестцовом отделе позвоночного столба.  Двухсторонняя пиелоэктазия. 10.01.2023г. проведена консультация  генетика  заключение:  Беременность 28недель  01день. МВПР ВПР ЦНС – Синдром Арнольда – Киари. Внутренняя гидроцефалия. ДНТ spina bifida пояснично-крестцовом отделе позвоночного столба. Двухсторонняя пиелоэктазия.  Рекомендовано: роды на 2 уровне. Учитывая  срок беременности  решено   пролангировать беременность.  Диагноз матери: 1 Беременность 29недель  03дня.  1  преждевременные роды до срока.   МВПР ВПР ЦНС – Синдром Арнольда – Киари. Внутренняя гидроцефалия. ДНТ spina bifida пояснично-крестцовом отделе позвоночного столба у плода.  Дата смерти: 15.02.2023г.   10час.  00мин.   прожил  26 суток  16час.   55мин. Выставлен диагноз: Основной:  (Q89.7) Множественные врожденные аномалии, не классифицированные в других рубриках. Патологоанатомический диагноз:  Множественные врожденные аномалии развития несовместимые с жизнью.  </vt:lpstr>
      <vt:lpstr>Структура неонатальных потерь в постнеонатальном периоде (Пост.НС)  по нозологии в разрезе весовой категории за  3 месяца  2023г. по ГПЦ.</vt:lpstr>
      <vt:lpstr>Индикатором работы родильного отделения является количество детей поступивших в ОРИТН и индикатором работы ОРИТН  является количество детей выведенных из тяжелого состояния и переведенные в другие отделения и стационары. Структура количества детей поступивших и переведенных в   другие отделения по весовой категории    за  3  месяца  2023 г. в сравнений             за 3 месяца 2022г. по ГПЦ г. Шымкент</vt:lpstr>
      <vt:lpstr>Процент  выживаемости  по весовым категориям за 3 месяца 2023г. в сравнений 2022г. и 2021г. </vt:lpstr>
      <vt:lpstr>Матрица BABIES     Пакеты вмешательства  по ГПЦ за  3 месяца    2022г. - 2023г. </vt:lpstr>
      <vt:lpstr>Неонатальные потери по весовой категории в разрезе ПМСП за 3 месяца  по ГПЦ </vt:lpstr>
      <vt:lpstr>Слайд 26</vt:lpstr>
      <vt:lpstr>Слайд 27</vt:lpstr>
      <vt:lpstr>Слайд 28</vt:lpstr>
      <vt:lpstr>Анализ  дефектов в разрезе ПМСП по неонатальным  потерям  в количестве  26 случаев  за 3 месяца по ГПЦ </vt:lpstr>
      <vt:lpstr>По данной таблице установлено 26 случаях неонатальных потерь за 3 месяца 2023г. в разрезе ПМСП задействованы 22 поликлиник, где выявлены дефекты в оказании перинатальной помощи на уровне первичного звена: </vt:lpstr>
      <vt:lpstr>Слайд 31</vt:lpstr>
      <vt:lpstr>Анализ деятельности коечного фонда  за 12 мес. 2021-2022 г. г.</vt:lpstr>
      <vt:lpstr>Анализ деятельности коечного фонда  за 3 мес. 2022-2023 г. г.</vt:lpstr>
      <vt:lpstr>Слайд 34</vt:lpstr>
      <vt:lpstr>Приоритеты на 2023 год.</vt:lpstr>
      <vt:lpstr>Слайд 36</vt:lpstr>
      <vt:lpstr>Слайд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RePack by SPecialiST</cp:lastModifiedBy>
  <cp:revision>323</cp:revision>
  <dcterms:created xsi:type="dcterms:W3CDTF">2022-02-02T04:15:03Z</dcterms:created>
  <dcterms:modified xsi:type="dcterms:W3CDTF">2023-04-22T07:01:00Z</dcterms:modified>
</cp:coreProperties>
</file>